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2" r:id="rId2"/>
    <p:sldId id="263" r:id="rId3"/>
    <p:sldId id="265" r:id="rId4"/>
    <p:sldId id="266" r:id="rId5"/>
    <p:sldId id="267" r:id="rId6"/>
    <p:sldId id="268" r:id="rId7"/>
    <p:sldId id="269" r:id="rId8"/>
    <p:sldId id="270" r:id="rId9"/>
    <p:sldId id="271" r:id="rId10"/>
    <p:sldId id="272" r:id="rId11"/>
    <p:sldId id="273" r:id="rId12"/>
    <p:sldId id="275" r:id="rId13"/>
    <p:sldId id="276" r:id="rId14"/>
    <p:sldId id="277" r:id="rId15"/>
    <p:sldId id="278" r:id="rId16"/>
    <p:sldId id="279" r:id="rId17"/>
    <p:sldId id="280" r:id="rId18"/>
    <p:sldId id="281" r:id="rId19"/>
    <p:sldId id="282" r:id="rId20"/>
    <p:sldId id="283" r:id="rId21"/>
    <p:sldId id="28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0" d="100"/>
          <a:sy n="160" d="100"/>
        </p:scale>
        <p:origin x="-32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E71818-FE86-400C-A715-2CE6441E05AC}" type="datetimeFigureOut">
              <a:rPr lang="en-US" smtClean="0"/>
              <a:pPr/>
              <a:t>13/7/20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E4A98-E68B-4E66-9731-6FA5AA87F992}" type="slidenum">
              <a:rPr lang="en-US" smtClean="0"/>
              <a:pPr/>
              <a:t>‹#›</a:t>
            </a:fld>
            <a:endParaRPr lang="en-US"/>
          </a:p>
        </p:txBody>
      </p:sp>
    </p:spTree>
    <p:extLst>
      <p:ext uri="{BB962C8B-B14F-4D97-AF65-F5344CB8AC3E}">
        <p14:creationId xmlns:p14="http://schemas.microsoft.com/office/powerpoint/2010/main" val="810776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767176-3EA5-412B-B486-F75DD9637190}"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3688CE-3CB6-4133-A14B-791C336EB133}" type="slidenum">
              <a:rPr lang="en-US"/>
              <a:pPr fontAlgn="base">
                <a:spcBef>
                  <a:spcPct val="0"/>
                </a:spcBef>
                <a:spcAft>
                  <a:spcPct val="0"/>
                </a:spcAft>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42BE93-A474-4DA1-BAA6-6A253E60D435}" type="datetimeFigureOut">
              <a:rPr lang="en-US" smtClean="0"/>
              <a:pPr/>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42BE93-A474-4DA1-BAA6-6A253E60D435}" type="datetimeFigureOut">
              <a:rPr lang="en-US" smtClean="0"/>
              <a:pPr/>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42BE93-A474-4DA1-BAA6-6A253E60D435}" type="datetimeFigureOut">
              <a:rPr lang="en-US" smtClean="0"/>
              <a:pPr/>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42BE93-A474-4DA1-BAA6-6A253E60D435}" type="datetimeFigureOut">
              <a:rPr lang="en-US" smtClean="0"/>
              <a:pPr/>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42BE93-A474-4DA1-BAA6-6A253E60D435}" type="datetimeFigureOut">
              <a:rPr lang="en-US" smtClean="0"/>
              <a:pPr/>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42BE93-A474-4DA1-BAA6-6A253E60D435}" type="datetimeFigureOut">
              <a:rPr lang="en-US" smtClean="0"/>
              <a:pPr/>
              <a:t>13/7/20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42BE93-A474-4DA1-BAA6-6A253E60D435}" type="datetimeFigureOut">
              <a:rPr lang="en-US" smtClean="0"/>
              <a:pPr/>
              <a:t>13/7/20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42BE93-A474-4DA1-BAA6-6A253E60D435}" type="datetimeFigureOut">
              <a:rPr lang="en-US" smtClean="0"/>
              <a:pPr/>
              <a:t>13/7/20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2BE93-A474-4DA1-BAA6-6A253E60D435}" type="datetimeFigureOut">
              <a:rPr lang="en-US" smtClean="0"/>
              <a:pPr/>
              <a:t>13/7/20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42BE93-A474-4DA1-BAA6-6A253E60D435}" type="datetimeFigureOut">
              <a:rPr lang="en-US" smtClean="0"/>
              <a:pPr/>
              <a:t>13/7/20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42BE93-A474-4DA1-BAA6-6A253E60D435}" type="datetimeFigureOut">
              <a:rPr lang="en-US" smtClean="0"/>
              <a:pPr/>
              <a:t>13/7/20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C732F-FECF-4642-A9A1-3655C690D4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2BE93-A474-4DA1-BAA6-6A253E60D435}" type="datetimeFigureOut">
              <a:rPr lang="en-US" smtClean="0"/>
              <a:pPr/>
              <a:t>13/7/20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C732F-FECF-4642-A9A1-3655C690D4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179512" y="274638"/>
            <a:ext cx="6059016" cy="1143000"/>
          </a:xfrm>
          <a:noFill/>
        </p:spPr>
        <p:txBody>
          <a:bodyPr wrap="square" lIns="91440" tIns="45720" rIns="91440" bIns="45720" numCol="1" anchorCtr="0" compatLnSpc="1">
            <a:prstTxWarp prst="textNoShape">
              <a:avLst/>
            </a:prstTxWarp>
          </a:bodyPr>
          <a:lstStyle/>
          <a:p>
            <a:pPr eaLnBrk="1" hangingPunct="1"/>
            <a:r>
              <a:rPr lang="en-US" cap="none" dirty="0" smtClean="0">
                <a:effectLst/>
              </a:rPr>
              <a:t>Language Development</a:t>
            </a:r>
            <a:endParaRPr lang="en-AU" cap="none" dirty="0" smtClean="0">
              <a:effectLst/>
            </a:endParaRPr>
          </a:p>
        </p:txBody>
      </p:sp>
      <p:sp>
        <p:nvSpPr>
          <p:cNvPr id="53250" name="Rectangle 3"/>
          <p:cNvSpPr>
            <a:spLocks noGrp="1"/>
          </p:cNvSpPr>
          <p:nvPr>
            <p:ph type="body" idx="4294967295"/>
          </p:nvPr>
        </p:nvSpPr>
        <p:spPr>
          <a:xfrm>
            <a:off x="285720" y="1428736"/>
            <a:ext cx="8215370" cy="3929090"/>
          </a:xfrm>
        </p:spPr>
        <p:txBody>
          <a:bodyPr>
            <a:normAutofit fontScale="92500" lnSpcReduction="10000"/>
          </a:bodyPr>
          <a:lstStyle/>
          <a:p>
            <a:pPr eaLnBrk="1" hangingPunct="1"/>
            <a:r>
              <a:rPr lang="en-US" dirty="0" err="1" smtClean="0"/>
              <a:t>Prelinguistic</a:t>
            </a:r>
            <a:r>
              <a:rPr lang="en-US" dirty="0" smtClean="0"/>
              <a:t> Development</a:t>
            </a:r>
          </a:p>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endParaRPr lang="en-US" dirty="0" smtClean="0"/>
          </a:p>
          <a:p>
            <a:pPr eaLnBrk="1" hangingPunct="1">
              <a:buFont typeface="Wingdings 2" pitchFamily="18" charset="2"/>
              <a:buNone/>
            </a:pPr>
            <a:r>
              <a:rPr lang="en-US" sz="1400" dirty="0" err="1" smtClean="0"/>
              <a:t>Berk</a:t>
            </a:r>
            <a:r>
              <a:rPr lang="en-US" sz="1400" dirty="0" smtClean="0"/>
              <a:t> L 2000. Child Development 5</a:t>
            </a:r>
            <a:r>
              <a:rPr lang="en-US" sz="1400" baseline="30000" dirty="0" smtClean="0"/>
              <a:t>th</a:t>
            </a:r>
            <a:r>
              <a:rPr lang="en-US" sz="1400" dirty="0" smtClean="0"/>
              <a:t> Ed. Boston, </a:t>
            </a:r>
            <a:r>
              <a:rPr lang="en-US" sz="1400" dirty="0" err="1" smtClean="0"/>
              <a:t>Allyn</a:t>
            </a:r>
            <a:r>
              <a:rPr lang="en-US" sz="1400" dirty="0" smtClean="0"/>
              <a:t> and Bacon, p6368.</a:t>
            </a:r>
            <a:endParaRPr lang="en-AU" sz="1400" dirty="0" smtClean="0"/>
          </a:p>
          <a:p>
            <a:pPr eaLnBrk="1" hangingPunct="1">
              <a:buFont typeface="Wingdings 2" pitchFamily="18" charset="2"/>
              <a:buNone/>
            </a:pPr>
            <a:endParaRPr lang="en-US" sz="1400" dirty="0" smtClean="0"/>
          </a:p>
        </p:txBody>
      </p:sp>
      <p:pic>
        <p:nvPicPr>
          <p:cNvPr id="53251" name="Picture 4" descr="mso2ECC9"/>
          <p:cNvPicPr>
            <a:picLocks noChangeAspect="1" noChangeArrowheads="1"/>
          </p:cNvPicPr>
          <p:nvPr/>
        </p:nvPicPr>
        <p:blipFill>
          <a:blip r:embed="rId3" cstate="print"/>
          <a:srcRect/>
          <a:stretch>
            <a:fillRect/>
          </a:stretch>
        </p:blipFill>
        <p:spPr bwMode="auto">
          <a:xfrm>
            <a:off x="6365875" y="0"/>
            <a:ext cx="2778125" cy="6858000"/>
          </a:xfrm>
          <a:prstGeom prst="rect">
            <a:avLst/>
          </a:prstGeom>
          <a:noFill/>
          <a:ln w="9525">
            <a:noFill/>
            <a:miter lim="800000"/>
            <a:headEnd/>
            <a:tailEnd/>
          </a:ln>
        </p:spPr>
      </p:pic>
      <p:sp>
        <p:nvSpPr>
          <p:cNvPr id="5" name="Rectangle 4"/>
          <p:cNvSpPr/>
          <p:nvPr/>
        </p:nvSpPr>
        <p:spPr>
          <a:xfrm>
            <a:off x="2968374" y="6215082"/>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pPr eaLnBrk="1" hangingPunct="1"/>
            <a:r>
              <a:rPr lang="en-US" cap="none" smtClean="0">
                <a:effectLst/>
              </a:rPr>
              <a:t>Language development - Vocabulary</a:t>
            </a:r>
            <a:endParaRPr lang="en-AU" cap="none" smtClean="0">
              <a:effectLst/>
            </a:endParaRPr>
          </a:p>
        </p:txBody>
      </p:sp>
      <p:sp>
        <p:nvSpPr>
          <p:cNvPr id="118787" name="Rectangle 3"/>
          <p:cNvSpPr>
            <a:spLocks noGrp="1"/>
          </p:cNvSpPr>
          <p:nvPr>
            <p:ph type="body" idx="4294967295"/>
          </p:nvPr>
        </p:nvSpPr>
        <p:spPr>
          <a:xfrm>
            <a:off x="304800" y="1554163"/>
            <a:ext cx="8686800" cy="4089415"/>
          </a:xfrm>
        </p:spPr>
        <p:txBody>
          <a:bodyPr>
            <a:normAutofit fontScale="92500" lnSpcReduction="20000"/>
          </a:bodyPr>
          <a:lstStyle/>
          <a:p>
            <a:pPr eaLnBrk="1" hangingPunct="1"/>
            <a:r>
              <a:rPr lang="en-US" dirty="0" smtClean="0"/>
              <a:t>43 million words</a:t>
            </a:r>
          </a:p>
          <a:p>
            <a:pPr eaLnBrk="1" hangingPunct="1"/>
            <a:endParaRPr lang="en-US" dirty="0" smtClean="0"/>
          </a:p>
          <a:p>
            <a:pPr eaLnBrk="1" hangingPunct="1"/>
            <a:r>
              <a:rPr lang="en-US" dirty="0" smtClean="0"/>
              <a:t>23 million words</a:t>
            </a:r>
          </a:p>
          <a:p>
            <a:pPr eaLnBrk="1" hangingPunct="1"/>
            <a:endParaRPr lang="en-US" dirty="0" smtClean="0"/>
          </a:p>
          <a:p>
            <a:pPr eaLnBrk="1" hangingPunct="1"/>
            <a:r>
              <a:rPr lang="en-US" dirty="0" smtClean="0"/>
              <a:t>13 million words</a:t>
            </a:r>
          </a:p>
          <a:p>
            <a:pPr eaLnBrk="1" hangingPunct="1"/>
            <a:endParaRPr lang="en-US" dirty="0" smtClean="0"/>
          </a:p>
          <a:p>
            <a:pPr eaLnBrk="1" hangingPunct="1">
              <a:buFont typeface="Wingdings 2" pitchFamily="18" charset="2"/>
              <a:buNone/>
            </a:pPr>
            <a:r>
              <a:rPr lang="en-US" dirty="0" smtClean="0"/>
              <a:t>This has been called </a:t>
            </a:r>
            <a:r>
              <a:rPr lang="en-US" i="1" dirty="0" smtClean="0"/>
              <a:t>“The 30 million word gap” </a:t>
            </a:r>
          </a:p>
          <a:p>
            <a:pPr eaLnBrk="1" hangingPunct="1">
              <a:buFont typeface="Wingdings 2" pitchFamily="18" charset="2"/>
              <a:buNone/>
            </a:pPr>
            <a:endParaRPr lang="en-US" sz="800" i="1" dirty="0" smtClean="0"/>
          </a:p>
          <a:p>
            <a:pPr eaLnBrk="1" hangingPunct="1">
              <a:buFont typeface="Wingdings 2" pitchFamily="18" charset="2"/>
              <a:buNone/>
            </a:pPr>
            <a:r>
              <a:rPr lang="en-US" sz="2000" dirty="0" smtClean="0"/>
              <a:t>Hart B and </a:t>
            </a:r>
            <a:r>
              <a:rPr lang="en-US" sz="2000" dirty="0" err="1" smtClean="0"/>
              <a:t>Risley</a:t>
            </a:r>
            <a:r>
              <a:rPr lang="en-US" sz="2000" dirty="0" smtClean="0"/>
              <a:t> T R 2003. The Early Catastrophe. The 30 Million Word Gap 				by Age 3.</a:t>
            </a:r>
            <a:r>
              <a:rPr lang="en-US" sz="2000" i="1" dirty="0" smtClean="0"/>
              <a:t> The American Educator, Spring.</a:t>
            </a:r>
            <a:endParaRPr lang="en-AU" sz="2000" i="1" dirty="0" smtClean="0"/>
          </a:p>
        </p:txBody>
      </p:sp>
      <p:sp>
        <p:nvSpPr>
          <p:cNvPr id="4" name="Rectangle 3"/>
          <p:cNvSpPr/>
          <p:nvPr/>
        </p:nvSpPr>
        <p:spPr>
          <a:xfrm>
            <a:off x="3468440"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8786">
                                            <p:txEl>
                                              <p:charRg st="4294967295" end="4294967295"/>
                                            </p:txEl>
                                          </p:spTgt>
                                        </p:tgtEl>
                                        <p:attrNameLst>
                                          <p:attrName>style.visibility</p:attrName>
                                        </p:attrNameLst>
                                      </p:cBhvr>
                                      <p:to>
                                        <p:strVal val="visible"/>
                                      </p:to>
                                    </p:set>
                                  </p:childTnLst>
                                </p:cTn>
                              </p:par>
                              <p:par>
                                <p:cTn id="7" presetID="37" presetClass="entr" presetSubtype="0" fill="hold" nodeType="withEffect">
                                  <p:stCondLst>
                                    <p:cond delay="0"/>
                                  </p:stCondLst>
                                  <p:childTnLst>
                                    <p:set>
                                      <p:cBhvr>
                                        <p:cTn id="8" dur="1" fill="hold">
                                          <p:stCondLst>
                                            <p:cond delay="0"/>
                                          </p:stCondLst>
                                        </p:cTn>
                                        <p:tgtEl>
                                          <p:spTgt spid="118787">
                                            <p:txEl>
                                              <p:pRg st="0" end="0"/>
                                            </p:txEl>
                                          </p:spTgt>
                                        </p:tgtEl>
                                        <p:attrNameLst>
                                          <p:attrName>style.visibility</p:attrName>
                                        </p:attrNameLst>
                                      </p:cBhvr>
                                      <p:to>
                                        <p:strVal val="visible"/>
                                      </p:to>
                                    </p:set>
                                    <p:animEffect transition="in" filter="fade">
                                      <p:cBhvr>
                                        <p:cTn id="9" dur="1000"/>
                                        <p:tgtEl>
                                          <p:spTgt spid="118787">
                                            <p:txEl>
                                              <p:pRg st="0" end="0"/>
                                            </p:txEl>
                                          </p:spTgt>
                                        </p:tgtEl>
                                      </p:cBhvr>
                                    </p:animEffect>
                                    <p:anim calcmode="lin" valueType="num">
                                      <p:cBhvr>
                                        <p:cTn id="10" dur="1000" fill="hold"/>
                                        <p:tgtEl>
                                          <p:spTgt spid="118787">
                                            <p:txEl>
                                              <p:pRg st="0" end="0"/>
                                            </p:txEl>
                                          </p:spTgt>
                                        </p:tgtEl>
                                        <p:attrNameLst>
                                          <p:attrName>ppt_x</p:attrName>
                                        </p:attrNameLst>
                                      </p:cBhvr>
                                      <p:tavLst>
                                        <p:tav tm="0">
                                          <p:val>
                                            <p:strVal val="#ppt_x"/>
                                          </p:val>
                                        </p:tav>
                                        <p:tav tm="100000">
                                          <p:val>
                                            <p:strVal val="#ppt_x"/>
                                          </p:val>
                                        </p:tav>
                                      </p:tavLst>
                                    </p:anim>
                                    <p:anim calcmode="lin" valueType="num">
                                      <p:cBhvr>
                                        <p:cTn id="11" dur="900" decel="100000" fill="hold"/>
                                        <p:tgtEl>
                                          <p:spTgt spid="118787">
                                            <p:txEl>
                                              <p:pRg st="0" end="0"/>
                                            </p:txEl>
                                          </p:spTgt>
                                        </p:tgtEl>
                                        <p:attrNameLst>
                                          <p:attrName>ppt_y</p:attrName>
                                        </p:attrNameLst>
                                      </p:cBhvr>
                                      <p:tavLst>
                                        <p:tav tm="0">
                                          <p:val>
                                            <p:strVal val="#ppt_y+1"/>
                                          </p:val>
                                        </p:tav>
                                        <p:tav tm="100000">
                                          <p:val>
                                            <p:strVal val="#ppt_y-.03"/>
                                          </p:val>
                                        </p:tav>
                                      </p:tavLst>
                                    </p:anim>
                                    <p:anim calcmode="lin" valueType="num">
                                      <p:cBhvr>
                                        <p:cTn id="12" dur="100" accel="100000" fill="hold">
                                          <p:stCondLst>
                                            <p:cond delay="900"/>
                                          </p:stCondLst>
                                        </p:cTn>
                                        <p:tgtEl>
                                          <p:spTgt spid="118787">
                                            <p:txEl>
                                              <p:pRg st="0" end="0"/>
                                            </p:txEl>
                                          </p:spTgt>
                                        </p:tgtEl>
                                        <p:attrNameLst>
                                          <p:attrName>ppt_y</p:attrName>
                                        </p:attrNameLst>
                                      </p:cBhvr>
                                      <p:tavLst>
                                        <p:tav tm="0">
                                          <p:val>
                                            <p:strVal val="#ppt_y-.03"/>
                                          </p:val>
                                        </p:tav>
                                        <p:tav tm="100000">
                                          <p:val>
                                            <p:strVal val="#ppt_y"/>
                                          </p:val>
                                        </p:tav>
                                      </p:tavLst>
                                    </p:anim>
                                  </p:childTnLst>
                                </p:cTn>
                              </p:par>
                              <p:par>
                                <p:cTn id="13" presetID="37" presetClass="entr" presetSubtype="0" fill="hold" nodeType="with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animEffect transition="in" filter="fade">
                                      <p:cBhvr>
                                        <p:cTn id="15" dur="1000"/>
                                        <p:tgtEl>
                                          <p:spTgt spid="118787">
                                            <p:txEl>
                                              <p:pRg st="2" end="2"/>
                                            </p:txEl>
                                          </p:spTgt>
                                        </p:tgtEl>
                                      </p:cBhvr>
                                    </p:animEffect>
                                    <p:anim calcmode="lin" valueType="num">
                                      <p:cBhvr>
                                        <p:cTn id="16" dur="1000" fill="hold"/>
                                        <p:tgtEl>
                                          <p:spTgt spid="118787">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18787">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18787">
                                            <p:txEl>
                                              <p:pRg st="2" end="2"/>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118787">
                                            <p:txEl>
                                              <p:pRg st="4" end="4"/>
                                            </p:txEl>
                                          </p:spTgt>
                                        </p:tgtEl>
                                        <p:attrNameLst>
                                          <p:attrName>style.visibility</p:attrName>
                                        </p:attrNameLst>
                                      </p:cBhvr>
                                      <p:to>
                                        <p:strVal val="visible"/>
                                      </p:to>
                                    </p:set>
                                    <p:animEffect transition="in" filter="fade">
                                      <p:cBhvr>
                                        <p:cTn id="21" dur="1000"/>
                                        <p:tgtEl>
                                          <p:spTgt spid="118787">
                                            <p:txEl>
                                              <p:pRg st="4" end="4"/>
                                            </p:txEl>
                                          </p:spTgt>
                                        </p:tgtEl>
                                      </p:cBhvr>
                                    </p:animEffect>
                                    <p:anim calcmode="lin" valueType="num">
                                      <p:cBhvr>
                                        <p:cTn id="22" dur="1000" fill="hold"/>
                                        <p:tgtEl>
                                          <p:spTgt spid="118787">
                                            <p:txEl>
                                              <p:pRg st="4" end="4"/>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118787">
                                            <p:txEl>
                                              <p:pRg st="4" end="4"/>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1878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18787">
                                            <p:txEl>
                                              <p:pRg st="6" end="6"/>
                                            </p:txEl>
                                          </p:spTgt>
                                        </p:tgtEl>
                                        <p:attrNameLst>
                                          <p:attrName>style.visibility</p:attrName>
                                        </p:attrNameLst>
                                      </p:cBhvr>
                                      <p:to>
                                        <p:strVal val="visible"/>
                                      </p:to>
                                    </p:set>
                                    <p:anim calcmode="lin" valueType="num">
                                      <p:cBhvr additive="base">
                                        <p:cTn id="29" dur="500" fill="hold"/>
                                        <p:tgtEl>
                                          <p:spTgt spid="11878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87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8787">
                                            <p:txEl>
                                              <p:pRg st="8" end="8"/>
                                            </p:txEl>
                                          </p:spTgt>
                                        </p:tgtEl>
                                        <p:attrNameLst>
                                          <p:attrName>style.visibility</p:attrName>
                                        </p:attrNameLst>
                                      </p:cBhvr>
                                      <p:to>
                                        <p:strVal val="visible"/>
                                      </p:to>
                                    </p:set>
                                    <p:anim calcmode="lin" valueType="num">
                                      <p:cBhvr additive="base">
                                        <p:cTn id="35" dur="500" fill="hold"/>
                                        <p:tgtEl>
                                          <p:spTgt spid="11878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878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3"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eaLnBrk="1" hangingPunct="1"/>
            <a:r>
              <a:rPr lang="en-US" sz="3200" cap="none" smtClean="0">
                <a:effectLst/>
              </a:rPr>
              <a:t>Language Development and Self-concept</a:t>
            </a:r>
            <a:endParaRPr lang="en-AU" sz="3200" cap="none" smtClean="0">
              <a:effectLst/>
            </a:endParaRPr>
          </a:p>
        </p:txBody>
      </p:sp>
      <p:sp>
        <p:nvSpPr>
          <p:cNvPr id="119811" name="Rectangle 3"/>
          <p:cNvSpPr>
            <a:spLocks noGrp="1"/>
          </p:cNvSpPr>
          <p:nvPr>
            <p:ph type="body" idx="4294967295"/>
          </p:nvPr>
        </p:nvSpPr>
        <p:spPr>
          <a:xfrm>
            <a:off x="304800" y="1554163"/>
            <a:ext cx="8686800" cy="4089415"/>
          </a:xfrm>
        </p:spPr>
        <p:txBody>
          <a:bodyPr>
            <a:normAutofit fontScale="92500" lnSpcReduction="10000"/>
          </a:bodyPr>
          <a:lstStyle/>
          <a:p>
            <a:pPr eaLnBrk="1" hangingPunct="1">
              <a:lnSpc>
                <a:spcPct val="90000"/>
              </a:lnSpc>
              <a:buFont typeface="Wingdings 2" pitchFamily="18" charset="2"/>
              <a:buNone/>
            </a:pPr>
            <a:r>
              <a:rPr lang="en-US" u="sng" dirty="0" smtClean="0"/>
              <a:t>Affirmations and Prohibitions:</a:t>
            </a:r>
          </a:p>
          <a:p>
            <a:pPr eaLnBrk="1" hangingPunct="1">
              <a:lnSpc>
                <a:spcPct val="90000"/>
              </a:lnSpc>
            </a:pPr>
            <a:r>
              <a:rPr lang="en-US" sz="2800" dirty="0" smtClean="0"/>
              <a:t>Professional family – 560 000 more affirmations than prohibitions</a:t>
            </a:r>
          </a:p>
          <a:p>
            <a:pPr eaLnBrk="1" hangingPunct="1">
              <a:lnSpc>
                <a:spcPct val="90000"/>
              </a:lnSpc>
            </a:pPr>
            <a:endParaRPr lang="en-US" sz="2800" dirty="0" smtClean="0"/>
          </a:p>
          <a:p>
            <a:pPr eaLnBrk="1" hangingPunct="1">
              <a:lnSpc>
                <a:spcPct val="90000"/>
              </a:lnSpc>
            </a:pPr>
            <a:r>
              <a:rPr lang="en-US" sz="2800" dirty="0" smtClean="0"/>
              <a:t>Working class family – 100 000 more affirmations than prohibitions</a:t>
            </a:r>
          </a:p>
          <a:p>
            <a:pPr eaLnBrk="1" hangingPunct="1">
              <a:lnSpc>
                <a:spcPct val="90000"/>
              </a:lnSpc>
            </a:pPr>
            <a:endParaRPr lang="en-US" sz="2800" dirty="0" smtClean="0"/>
          </a:p>
          <a:p>
            <a:pPr eaLnBrk="1" hangingPunct="1">
              <a:lnSpc>
                <a:spcPct val="90000"/>
              </a:lnSpc>
            </a:pPr>
            <a:r>
              <a:rPr lang="en-US" sz="2800" dirty="0" smtClean="0"/>
              <a:t>Welfare family – 125 000 more </a:t>
            </a:r>
            <a:r>
              <a:rPr lang="en-US" sz="2800" dirty="0" smtClean="0">
                <a:solidFill>
                  <a:srgbClr val="6600CC"/>
                </a:solidFill>
              </a:rPr>
              <a:t>prohibitions</a:t>
            </a:r>
            <a:r>
              <a:rPr lang="en-US" sz="2800" dirty="0" smtClean="0"/>
              <a:t> than affirmations</a:t>
            </a:r>
          </a:p>
          <a:p>
            <a:pPr eaLnBrk="1" hangingPunct="1">
              <a:lnSpc>
                <a:spcPct val="90000"/>
              </a:lnSpc>
              <a:buFont typeface="Wingdings 2" pitchFamily="18" charset="2"/>
              <a:buNone/>
            </a:pPr>
            <a:endParaRPr lang="en-US" sz="800" dirty="0" smtClean="0"/>
          </a:p>
          <a:p>
            <a:pPr eaLnBrk="1" hangingPunct="1">
              <a:lnSpc>
                <a:spcPct val="90000"/>
              </a:lnSpc>
              <a:buFont typeface="Wingdings 2" pitchFamily="18" charset="2"/>
              <a:buNone/>
            </a:pPr>
            <a:r>
              <a:rPr lang="en-US" sz="2000" dirty="0" smtClean="0"/>
              <a:t>Hart B and </a:t>
            </a:r>
            <a:r>
              <a:rPr lang="en-US" sz="2000" dirty="0" err="1" smtClean="0"/>
              <a:t>Risley</a:t>
            </a:r>
            <a:r>
              <a:rPr lang="en-US" sz="2000" dirty="0" smtClean="0"/>
              <a:t> T R 2003. The Early Catastrophe. The 30 Million Word Gap 				by Age 3.</a:t>
            </a:r>
            <a:r>
              <a:rPr lang="en-US" sz="2000" i="1" dirty="0" smtClean="0"/>
              <a:t> The American Educator, Spring.</a:t>
            </a:r>
            <a:endParaRPr lang="en-AU" sz="2000" i="1" dirty="0" smtClean="0"/>
          </a:p>
        </p:txBody>
      </p:sp>
      <p:sp>
        <p:nvSpPr>
          <p:cNvPr id="4" name="Rectangle 3"/>
          <p:cNvSpPr/>
          <p:nvPr/>
        </p:nvSpPr>
        <p:spPr>
          <a:xfrm>
            <a:off x="3754192"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fade">
                                      <p:cBhvr>
                                        <p:cTn id="7" dur="1000"/>
                                        <p:tgtEl>
                                          <p:spTgt spid="119811">
                                            <p:txEl>
                                              <p:pRg st="0" end="0"/>
                                            </p:txEl>
                                          </p:spTgt>
                                        </p:tgtEl>
                                      </p:cBhvr>
                                    </p:animEffect>
                                    <p:anim calcmode="lin" valueType="num">
                                      <p:cBhvr>
                                        <p:cTn id="8" dur="1000" fill="hold"/>
                                        <p:tgtEl>
                                          <p:spTgt spid="1198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98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9811">
                                            <p:txEl>
                                              <p:pRg st="1" end="1"/>
                                            </p:txEl>
                                          </p:spTgt>
                                        </p:tgtEl>
                                        <p:attrNameLst>
                                          <p:attrName>style.visibility</p:attrName>
                                        </p:attrNameLst>
                                      </p:cBhvr>
                                      <p:to>
                                        <p:strVal val="visible"/>
                                      </p:to>
                                    </p:set>
                                    <p:animEffect transition="in" filter="fade">
                                      <p:cBhvr>
                                        <p:cTn id="14" dur="1000"/>
                                        <p:tgtEl>
                                          <p:spTgt spid="119811">
                                            <p:txEl>
                                              <p:pRg st="1" end="1"/>
                                            </p:txEl>
                                          </p:spTgt>
                                        </p:tgtEl>
                                      </p:cBhvr>
                                    </p:animEffect>
                                    <p:anim calcmode="lin" valueType="num">
                                      <p:cBhvr>
                                        <p:cTn id="15" dur="1000" fill="hold"/>
                                        <p:tgtEl>
                                          <p:spTgt spid="1198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98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9811">
                                            <p:txEl>
                                              <p:pRg st="3" end="3"/>
                                            </p:txEl>
                                          </p:spTgt>
                                        </p:tgtEl>
                                        <p:attrNameLst>
                                          <p:attrName>style.visibility</p:attrName>
                                        </p:attrNameLst>
                                      </p:cBhvr>
                                      <p:to>
                                        <p:strVal val="visible"/>
                                      </p:to>
                                    </p:set>
                                    <p:animEffect transition="in" filter="fade">
                                      <p:cBhvr>
                                        <p:cTn id="21" dur="1000"/>
                                        <p:tgtEl>
                                          <p:spTgt spid="119811">
                                            <p:txEl>
                                              <p:pRg st="3" end="3"/>
                                            </p:txEl>
                                          </p:spTgt>
                                        </p:tgtEl>
                                      </p:cBhvr>
                                    </p:animEffect>
                                    <p:anim calcmode="lin" valueType="num">
                                      <p:cBhvr>
                                        <p:cTn id="22" dur="1000" fill="hold"/>
                                        <p:tgtEl>
                                          <p:spTgt spid="11981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198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9811">
                                            <p:txEl>
                                              <p:pRg st="5" end="5"/>
                                            </p:txEl>
                                          </p:spTgt>
                                        </p:tgtEl>
                                        <p:attrNameLst>
                                          <p:attrName>style.visibility</p:attrName>
                                        </p:attrNameLst>
                                      </p:cBhvr>
                                      <p:to>
                                        <p:strVal val="visible"/>
                                      </p:to>
                                    </p:set>
                                    <p:animEffect transition="in" filter="fade">
                                      <p:cBhvr>
                                        <p:cTn id="28" dur="1000"/>
                                        <p:tgtEl>
                                          <p:spTgt spid="119811">
                                            <p:txEl>
                                              <p:pRg st="5" end="5"/>
                                            </p:txEl>
                                          </p:spTgt>
                                        </p:tgtEl>
                                      </p:cBhvr>
                                    </p:animEffect>
                                    <p:anim calcmode="lin" valueType="num">
                                      <p:cBhvr>
                                        <p:cTn id="29" dur="1000" fill="hold"/>
                                        <p:tgtEl>
                                          <p:spTgt spid="119811">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198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9811">
                                            <p:txEl>
                                              <p:pRg st="7" end="7"/>
                                            </p:txEl>
                                          </p:spTgt>
                                        </p:tgtEl>
                                        <p:attrNameLst>
                                          <p:attrName>style.visibility</p:attrName>
                                        </p:attrNameLst>
                                      </p:cBhvr>
                                      <p:to>
                                        <p:strVal val="visible"/>
                                      </p:to>
                                    </p:set>
                                    <p:animEffect transition="in" filter="fade">
                                      <p:cBhvr>
                                        <p:cTn id="35" dur="1000"/>
                                        <p:tgtEl>
                                          <p:spTgt spid="119811">
                                            <p:txEl>
                                              <p:pRg st="7" end="7"/>
                                            </p:txEl>
                                          </p:spTgt>
                                        </p:tgtEl>
                                      </p:cBhvr>
                                    </p:animEffect>
                                    <p:anim calcmode="lin" valueType="num">
                                      <p:cBhvr>
                                        <p:cTn id="36" dur="1000" fill="hold"/>
                                        <p:tgtEl>
                                          <p:spTgt spid="119811">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1198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cap="none" smtClean="0">
                <a:effectLst>
                  <a:outerShdw blurRad="38100" dist="38100" dir="2700000" algn="tl">
                    <a:srgbClr val="C0C0C0"/>
                  </a:outerShdw>
                </a:effectLst>
              </a:rPr>
              <a:t>Language development - Grammar</a:t>
            </a:r>
            <a:endParaRPr lang="en-AU" cap="none" smtClean="0">
              <a:effectLst>
                <a:outerShdw blurRad="38100" dist="38100" dir="2700000" algn="tl">
                  <a:srgbClr val="C0C0C0"/>
                </a:outerShdw>
              </a:effectLst>
            </a:endParaRPr>
          </a:p>
        </p:txBody>
      </p:sp>
      <p:sp>
        <p:nvSpPr>
          <p:cNvPr id="66562" name="Rectangle 3"/>
          <p:cNvSpPr>
            <a:spLocks noGrp="1"/>
          </p:cNvSpPr>
          <p:nvPr>
            <p:ph type="body" idx="4294967295"/>
          </p:nvPr>
        </p:nvSpPr>
        <p:spPr/>
        <p:txBody>
          <a:bodyPr>
            <a:normAutofit fontScale="92500" lnSpcReduction="10000"/>
          </a:bodyPr>
          <a:lstStyle/>
          <a:p>
            <a:pPr marL="371475" indent="0" eaLnBrk="1" hangingPunct="1">
              <a:buFont typeface="Wingdings 2" pitchFamily="18" charset="2"/>
              <a:buNone/>
            </a:pPr>
            <a:r>
              <a:rPr lang="en-US" sz="2800" dirty="0" smtClean="0"/>
              <a:t>Children learn language by constructing their own grammars (i.e., sets of internalized rules) and they </a:t>
            </a:r>
          </a:p>
          <a:p>
            <a:pPr marL="371475" indent="0" eaLnBrk="1" hangingPunct="1">
              <a:buFont typeface="Wingdings 2" pitchFamily="18" charset="2"/>
              <a:buNone/>
            </a:pPr>
            <a:r>
              <a:rPr lang="en-US" sz="2800" dirty="0" smtClean="0"/>
              <a:t>do this by a process of analysis: constructing, testing and modifying hypotheses about the sentences they encounter. At first, these hypotheses amount to guesses about the nature of the rules that underlie </a:t>
            </a:r>
          </a:p>
          <a:p>
            <a:pPr marL="371475" indent="0" eaLnBrk="1" hangingPunct="1">
              <a:buFont typeface="Wingdings 2" pitchFamily="18" charset="2"/>
              <a:buNone/>
            </a:pPr>
            <a:r>
              <a:rPr lang="en-US" sz="2800" dirty="0" smtClean="0"/>
              <a:t>the sentences of the language. The rules are incorporated into the child’s developing grammar, which in time more and more closely approximates the grammars of the adult speech community. </a:t>
            </a:r>
          </a:p>
          <a:p>
            <a:pPr marL="371475" indent="0" eaLnBrk="1" hangingPunct="1">
              <a:buFont typeface="Wingdings 2" pitchFamily="18" charset="2"/>
              <a:buNone/>
            </a:pPr>
            <a:endParaRPr lang="en-US" sz="800" dirty="0" smtClean="0"/>
          </a:p>
          <a:p>
            <a:pPr marL="371475" indent="0" algn="r" eaLnBrk="1" hangingPunct="1">
              <a:buFont typeface="Wingdings 2" pitchFamily="18" charset="2"/>
              <a:buNone/>
            </a:pPr>
            <a:r>
              <a:rPr lang="en-US" sz="1800" dirty="0" smtClean="0"/>
              <a:t>Lamb P 1977. </a:t>
            </a:r>
            <a:r>
              <a:rPr lang="en-US" sz="1800" i="1" dirty="0" smtClean="0"/>
              <a:t>Linguistics in Proper Perspective,</a:t>
            </a:r>
            <a:r>
              <a:rPr lang="en-US" sz="1800" dirty="0" smtClean="0"/>
              <a:t> p14.</a:t>
            </a:r>
          </a:p>
          <a:p>
            <a:pPr marL="371475" indent="0" algn="ctr" eaLnBrk="1" hangingPunct="1"/>
            <a:r>
              <a:rPr lang="en-US" sz="800" b="1" dirty="0" smtClean="0">
                <a:cs typeface="Arial" charset="0"/>
              </a:rPr>
              <a:t>© Nielsen, 2010</a:t>
            </a:r>
            <a:endParaRPr lang="en-AU" sz="800" b="1" dirty="0" smtClean="0">
              <a:cs typeface="Arial" charset="0"/>
            </a:endParaRPr>
          </a:p>
          <a:p>
            <a:pPr marL="371475" indent="0" algn="ctr" eaLnBrk="1" hangingPunct="1"/>
            <a:endParaRPr lang="en-US" sz="800" dirty="0" smtClean="0"/>
          </a:p>
          <a:p>
            <a:pPr marL="371475" indent="0" eaLnBrk="1" hangingPunct="1"/>
            <a:endParaRPr lang="en-AU" sz="28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cap="none" smtClean="0">
                <a:effectLst>
                  <a:outerShdw blurRad="38100" dist="38100" dir="2700000" algn="tl">
                    <a:srgbClr val="C0C0C0"/>
                  </a:outerShdw>
                </a:effectLst>
              </a:rPr>
              <a:t>Language development - Grammar</a:t>
            </a:r>
            <a:endParaRPr lang="en-AU" cap="none" smtClean="0">
              <a:effectLst>
                <a:outerShdw blurRad="38100" dist="38100" dir="2700000" algn="tl">
                  <a:srgbClr val="C0C0C0"/>
                </a:outerShdw>
              </a:effectLst>
            </a:endParaRPr>
          </a:p>
        </p:txBody>
      </p:sp>
      <p:sp>
        <p:nvSpPr>
          <p:cNvPr id="67586" name="Rectangle 3"/>
          <p:cNvSpPr>
            <a:spLocks noGrp="1"/>
          </p:cNvSpPr>
          <p:nvPr>
            <p:ph type="body" idx="4294967295"/>
          </p:nvPr>
        </p:nvSpPr>
        <p:spPr/>
        <p:txBody>
          <a:bodyPr>
            <a:normAutofit fontScale="92500" lnSpcReduction="10000"/>
          </a:bodyPr>
          <a:lstStyle/>
          <a:p>
            <a:pPr marL="371475" indent="0" eaLnBrk="1" hangingPunct="1">
              <a:buFont typeface="Wingdings 2" pitchFamily="18" charset="2"/>
              <a:buNone/>
            </a:pPr>
            <a:r>
              <a:rPr lang="en-US" sz="2800" dirty="0" smtClean="0"/>
              <a:t>Children learn language by constructing their own grammars (i.e., sets of internalized rules) and they </a:t>
            </a:r>
          </a:p>
          <a:p>
            <a:pPr marL="371475" indent="0" eaLnBrk="1" hangingPunct="1">
              <a:buFont typeface="Wingdings 2" pitchFamily="18" charset="2"/>
              <a:buNone/>
            </a:pPr>
            <a:r>
              <a:rPr lang="en-US" sz="2800" dirty="0" smtClean="0"/>
              <a:t>do this by a process of analysis: constructing, testing and modifying hypotheses about the sentences they encounter. At first, these hypotheses amount to guesses about the nature of the rules that underlie </a:t>
            </a:r>
          </a:p>
          <a:p>
            <a:pPr marL="371475" indent="0" eaLnBrk="1" hangingPunct="1">
              <a:buFont typeface="Wingdings 2" pitchFamily="18" charset="2"/>
              <a:buNone/>
            </a:pPr>
            <a:r>
              <a:rPr lang="en-US" sz="2800" dirty="0" smtClean="0"/>
              <a:t>the sentences of the language. The rules are incorporated into the child’s developing grammar, which in time more and more closely </a:t>
            </a:r>
            <a:r>
              <a:rPr lang="en-US" sz="2800" dirty="0" smtClean="0">
                <a:solidFill>
                  <a:schemeClr val="hlink"/>
                </a:solidFill>
              </a:rPr>
              <a:t>approximates the grammars of the adult speech community. </a:t>
            </a:r>
          </a:p>
          <a:p>
            <a:pPr marL="371475" indent="0" eaLnBrk="1" hangingPunct="1">
              <a:buFont typeface="Wingdings 2" pitchFamily="18" charset="2"/>
              <a:buNone/>
            </a:pPr>
            <a:endParaRPr lang="en-US" sz="800" dirty="0" smtClean="0">
              <a:solidFill>
                <a:schemeClr val="hlink"/>
              </a:solidFill>
            </a:endParaRPr>
          </a:p>
          <a:p>
            <a:pPr marL="371475" indent="0" algn="r" eaLnBrk="1" hangingPunct="1">
              <a:buFont typeface="Wingdings 2" pitchFamily="18" charset="2"/>
              <a:buNone/>
            </a:pPr>
            <a:r>
              <a:rPr lang="en-US" sz="1800" dirty="0" smtClean="0"/>
              <a:t>Lamb P 1977. </a:t>
            </a:r>
            <a:r>
              <a:rPr lang="en-US" sz="1800" i="1" dirty="0" smtClean="0"/>
              <a:t>Linguistics in Proper Perspective,</a:t>
            </a:r>
            <a:r>
              <a:rPr lang="en-US" sz="1800" dirty="0" smtClean="0"/>
              <a:t> p14.</a:t>
            </a:r>
          </a:p>
          <a:p>
            <a:pPr marL="371475" indent="0" algn="ctr" eaLnBrk="1" hangingPunct="1"/>
            <a:r>
              <a:rPr lang="en-US" sz="800" b="1" dirty="0" smtClean="0">
                <a:cs typeface="Arial" charset="0"/>
              </a:rPr>
              <a:t>© Nielsen, 2010</a:t>
            </a:r>
            <a:endParaRPr lang="en-AU" sz="800" b="1" dirty="0" smtClean="0">
              <a:cs typeface="Arial" charset="0"/>
            </a:endParaRPr>
          </a:p>
          <a:p>
            <a:pPr marL="371475" indent="0" algn="ctr" eaLnBrk="1" hangingPunct="1"/>
            <a:endParaRPr lang="en-US" sz="800" dirty="0" smtClean="0"/>
          </a:p>
          <a:p>
            <a:pPr marL="371475" indent="0" eaLnBrk="1" hangingPunct="1"/>
            <a:endParaRPr lang="en-AU" sz="28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bwMode="auto">
          <a:xfrm>
            <a:off x="457200" y="-99392"/>
            <a:ext cx="8229600" cy="1143000"/>
          </a:xfrm>
        </p:spPr>
        <p:txBody>
          <a:bodyPr wrap="square" lIns="91440" tIns="45720" rIns="91440" bIns="45720" numCol="1" anchorCtr="0" compatLnSpc="1">
            <a:prstTxWarp prst="textNoShape">
              <a:avLst/>
            </a:prstTxWarp>
          </a:bodyPr>
          <a:lstStyle/>
          <a:p>
            <a:pPr eaLnBrk="1" hangingPunct="1">
              <a:defRPr/>
            </a:pPr>
            <a:r>
              <a:rPr lang="en-US" cap="none" dirty="0" smtClean="0">
                <a:effectLst>
                  <a:outerShdw blurRad="38100" dist="38100" dir="2700000" algn="tl">
                    <a:srgbClr val="C0C0C0"/>
                  </a:outerShdw>
                </a:effectLst>
              </a:rPr>
              <a:t>Language development - Grammar</a:t>
            </a:r>
            <a:endParaRPr lang="en-AU" cap="none" dirty="0" smtClean="0">
              <a:effectLst>
                <a:outerShdw blurRad="38100" dist="38100" dir="2700000" algn="tl">
                  <a:srgbClr val="C0C0C0"/>
                </a:outerShdw>
              </a:effectLst>
            </a:endParaRPr>
          </a:p>
        </p:txBody>
      </p:sp>
      <p:sp>
        <p:nvSpPr>
          <p:cNvPr id="68610" name="Rectangle 3"/>
          <p:cNvSpPr>
            <a:spLocks noGrp="1"/>
          </p:cNvSpPr>
          <p:nvPr>
            <p:ph type="body" idx="4294967295"/>
          </p:nvPr>
        </p:nvSpPr>
        <p:spPr>
          <a:xfrm>
            <a:off x="755576" y="2204864"/>
            <a:ext cx="8229600" cy="4525963"/>
          </a:xfrm>
        </p:spPr>
        <p:txBody>
          <a:bodyPr>
            <a:normAutofit fontScale="92500" lnSpcReduction="10000"/>
          </a:bodyPr>
          <a:lstStyle/>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800" dirty="0" smtClean="0"/>
          </a:p>
          <a:p>
            <a:pPr algn="r" eaLnBrk="1" hangingPunct="1">
              <a:buFont typeface="Wingdings 2" pitchFamily="18" charset="2"/>
              <a:buNone/>
            </a:pPr>
            <a:r>
              <a:rPr lang="en-US" sz="1100" dirty="0" err="1" smtClean="0"/>
              <a:t>Berk</a:t>
            </a:r>
            <a:r>
              <a:rPr lang="en-US" sz="1100" dirty="0" smtClean="0"/>
              <a:t> L 2000. Child Development 5</a:t>
            </a:r>
            <a:r>
              <a:rPr lang="en-US" sz="1100" baseline="30000" dirty="0" smtClean="0"/>
              <a:t>th</a:t>
            </a:r>
            <a:r>
              <a:rPr lang="en-US" sz="1100" dirty="0" smtClean="0"/>
              <a:t> Ed. Boston, </a:t>
            </a:r>
            <a:r>
              <a:rPr lang="en-US" sz="1100" dirty="0" err="1" smtClean="0"/>
              <a:t>Allyn</a:t>
            </a:r>
            <a:r>
              <a:rPr lang="en-US" sz="1100" dirty="0" smtClean="0"/>
              <a:t> and Bacon, p381.</a:t>
            </a:r>
            <a:r>
              <a:rPr lang="en-US" sz="1400" dirty="0" smtClean="0"/>
              <a:t> </a:t>
            </a:r>
            <a:endParaRPr lang="en-AU" sz="1400" dirty="0" smtClean="0"/>
          </a:p>
          <a:p>
            <a:pPr eaLnBrk="1" hangingPunct="1">
              <a:buFont typeface="Wingdings 2" pitchFamily="18" charset="2"/>
              <a:buNone/>
            </a:pPr>
            <a:endParaRPr lang="en-US" sz="2800" dirty="0" smtClean="0"/>
          </a:p>
          <a:p>
            <a:pPr algn="r" eaLnBrk="1" hangingPunct="1">
              <a:buFont typeface="Wingdings 2" pitchFamily="18" charset="2"/>
              <a:buNone/>
            </a:pPr>
            <a:endParaRPr lang="en-AU" sz="2800" dirty="0" smtClean="0"/>
          </a:p>
          <a:p>
            <a:pPr algn="r" eaLnBrk="1" hangingPunct="1">
              <a:buFont typeface="Wingdings 2" pitchFamily="18" charset="2"/>
              <a:buNone/>
            </a:pPr>
            <a:endParaRPr lang="en-AU" sz="2800" dirty="0" smtClean="0"/>
          </a:p>
        </p:txBody>
      </p:sp>
      <p:pic>
        <p:nvPicPr>
          <p:cNvPr id="68611" name="Picture 4" descr="mso9FEA1"/>
          <p:cNvPicPr>
            <a:picLocks noChangeAspect="1" noChangeArrowheads="1"/>
          </p:cNvPicPr>
          <p:nvPr/>
        </p:nvPicPr>
        <p:blipFill>
          <a:blip r:embed="rId3" cstate="print"/>
          <a:srcRect/>
          <a:stretch>
            <a:fillRect/>
          </a:stretch>
        </p:blipFill>
        <p:spPr bwMode="auto">
          <a:xfrm>
            <a:off x="1475656" y="1052736"/>
            <a:ext cx="5761037" cy="5181600"/>
          </a:xfrm>
          <a:prstGeom prst="rect">
            <a:avLst/>
          </a:prstGeom>
          <a:noFill/>
          <a:ln w="9525">
            <a:noFill/>
            <a:miter lim="800000"/>
            <a:headEnd/>
            <a:tailEnd/>
          </a:ln>
        </p:spPr>
      </p:pic>
      <p:sp>
        <p:nvSpPr>
          <p:cNvPr id="5" name="Rectangle 4"/>
          <p:cNvSpPr/>
          <p:nvPr/>
        </p:nvSpPr>
        <p:spPr>
          <a:xfrm>
            <a:off x="3611316"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eaLnBrk="1" hangingPunct="1"/>
            <a:r>
              <a:rPr lang="en-US" cap="none" smtClean="0">
                <a:effectLst/>
              </a:rPr>
              <a:t>Language Development</a:t>
            </a:r>
            <a:endParaRPr lang="en-AU" cap="none" smtClean="0">
              <a:effectLst/>
            </a:endParaRPr>
          </a:p>
        </p:txBody>
      </p:sp>
      <p:sp>
        <p:nvSpPr>
          <p:cNvPr id="69634" name="Rectangle 3"/>
          <p:cNvSpPr>
            <a:spLocks noGrp="1"/>
          </p:cNvSpPr>
          <p:nvPr>
            <p:ph type="body" idx="4294967295"/>
          </p:nvPr>
        </p:nvSpPr>
        <p:spPr/>
        <p:txBody>
          <a:bodyPr/>
          <a:lstStyle/>
          <a:p>
            <a:pPr eaLnBrk="1" hangingPunct="1"/>
            <a:r>
              <a:rPr lang="en-US" smtClean="0"/>
              <a:t>Prelinguistic Development</a:t>
            </a:r>
          </a:p>
          <a:p>
            <a:pPr eaLnBrk="1" hangingPunct="1"/>
            <a:r>
              <a:rPr lang="en-US" smtClean="0"/>
              <a:t>Phonological development</a:t>
            </a:r>
          </a:p>
          <a:p>
            <a:pPr eaLnBrk="1" hangingPunct="1"/>
            <a:r>
              <a:rPr lang="en-US" smtClean="0"/>
              <a:t>Semantic Development</a:t>
            </a:r>
          </a:p>
          <a:p>
            <a:pPr eaLnBrk="1" hangingPunct="1"/>
            <a:r>
              <a:rPr lang="en-US" smtClean="0"/>
              <a:t>Grammatical development</a:t>
            </a:r>
          </a:p>
          <a:p>
            <a:pPr eaLnBrk="1" hangingPunct="1"/>
            <a:r>
              <a:rPr lang="en-US" smtClean="0"/>
              <a:t>Pragmatic Development</a:t>
            </a:r>
            <a:endParaRPr lang="en-AU"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sz="3200" cap="none" smtClean="0">
                <a:effectLst>
                  <a:outerShdw blurRad="38100" dist="38100" dir="2700000" algn="tl">
                    <a:srgbClr val="C0C0C0"/>
                  </a:outerShdw>
                </a:effectLst>
              </a:rPr>
              <a:t>Language development- Pragmatics</a:t>
            </a:r>
            <a:endParaRPr lang="en-AU" sz="3200" cap="none" smtClean="0">
              <a:effectLst>
                <a:outerShdw blurRad="38100" dist="38100" dir="2700000" algn="tl">
                  <a:srgbClr val="C0C0C0"/>
                </a:outerShdw>
              </a:effectLst>
            </a:endParaRPr>
          </a:p>
        </p:txBody>
      </p:sp>
      <p:sp>
        <p:nvSpPr>
          <p:cNvPr id="142339" name="Rectangle 3"/>
          <p:cNvSpPr>
            <a:spLocks noGrp="1"/>
          </p:cNvSpPr>
          <p:nvPr>
            <p:ph type="body" idx="4294967295"/>
          </p:nvPr>
        </p:nvSpPr>
        <p:spPr/>
        <p:txBody>
          <a:bodyPr>
            <a:normAutofit lnSpcReduction="10000"/>
          </a:bodyPr>
          <a:lstStyle/>
          <a:p>
            <a:pPr eaLnBrk="1" hangingPunct="1"/>
            <a:r>
              <a:rPr lang="en-US" smtClean="0"/>
              <a:t>As the child begins school they are learning about conversations – starting, taking turns, closing</a:t>
            </a:r>
          </a:p>
          <a:p>
            <a:pPr eaLnBrk="1" hangingPunct="1"/>
            <a:endParaRPr lang="en-US" sz="2000" smtClean="0"/>
          </a:p>
          <a:p>
            <a:pPr eaLnBrk="1" hangingPunct="1"/>
            <a:r>
              <a:rPr lang="en-US" smtClean="0"/>
              <a:t>By middle primary they begin to enjoy multiple meanings such as “wicked” and mental metaphors such as “sharp as a tack”</a:t>
            </a:r>
          </a:p>
          <a:p>
            <a:pPr eaLnBrk="1" hangingPunct="1"/>
            <a:endParaRPr lang="en-US" sz="2000" smtClean="0"/>
          </a:p>
          <a:p>
            <a:pPr eaLnBrk="1" hangingPunct="1"/>
            <a:r>
              <a:rPr lang="en-US" smtClean="0"/>
              <a:t>At approximately 10 years of age children begin to understand jokes and sarcasm</a:t>
            </a:r>
          </a:p>
          <a:p>
            <a:pPr eaLnBrk="1" hangingPunct="1">
              <a:buFont typeface="Wingdings 2" pitchFamily="18" charset="2"/>
              <a:buNone/>
            </a:pPr>
            <a:endParaRPr lang="en-AU" smtClean="0"/>
          </a:p>
        </p:txBody>
      </p:sp>
      <p:sp>
        <p:nvSpPr>
          <p:cNvPr id="4" name="Rectangle 3"/>
          <p:cNvSpPr/>
          <p:nvPr/>
        </p:nvSpPr>
        <p:spPr>
          <a:xfrm>
            <a:off x="3682754"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42338">
                                            <p:txEl>
                                              <p:charRg st="4294967295" end="4294967295"/>
                                            </p:txEl>
                                          </p:spTgt>
                                        </p:tgtEl>
                                        <p:attrNameLst>
                                          <p:attrName>style.visibility</p:attrName>
                                        </p:attrNameLst>
                                      </p:cBhvr>
                                      <p:to>
                                        <p:strVal val="visible"/>
                                      </p:to>
                                    </p:set>
                                    <p:animEffect transition="in" filter="fade">
                                      <p:cBhvr>
                                        <p:cTn id="7" dur="1000"/>
                                        <p:tgtEl>
                                          <p:spTgt spid="142338">
                                            <p:txEl>
                                              <p:charRg st="4294967295" end="4294967295"/>
                                            </p:txEl>
                                          </p:spTgt>
                                        </p:tgtEl>
                                      </p:cBhvr>
                                    </p:animEffect>
                                    <p:anim calcmode="lin" valueType="num">
                                      <p:cBhvr>
                                        <p:cTn id="8" dur="1000" fill="hold"/>
                                        <p:tgtEl>
                                          <p:spTgt spid="142338">
                                            <p:txEl>
                                              <p:charRg st="4294967295" end="4294967295"/>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42338">
                                            <p:txEl>
                                              <p:charRg st="4294967295" end="4294967295"/>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42338">
                                            <p:txEl>
                                              <p:charRg st="4294967295" end="4294967295"/>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2339">
                                            <p:txEl>
                                              <p:pRg st="0" end="0"/>
                                            </p:txEl>
                                          </p:spTgt>
                                        </p:tgtEl>
                                        <p:attrNameLst>
                                          <p:attrName>style.visibility</p:attrName>
                                        </p:attrNameLst>
                                      </p:cBhvr>
                                      <p:to>
                                        <p:strVal val="visible"/>
                                      </p:to>
                                    </p:set>
                                    <p:animEffect transition="in" filter="fade">
                                      <p:cBhvr>
                                        <p:cTn id="15" dur="1000"/>
                                        <p:tgtEl>
                                          <p:spTgt spid="142339">
                                            <p:txEl>
                                              <p:pRg st="0" end="0"/>
                                            </p:txEl>
                                          </p:spTgt>
                                        </p:tgtEl>
                                      </p:cBhvr>
                                    </p:animEffect>
                                    <p:anim calcmode="lin" valueType="num">
                                      <p:cBhvr>
                                        <p:cTn id="16" dur="1000" fill="hold"/>
                                        <p:tgtEl>
                                          <p:spTgt spid="14233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4233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423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2339">
                                            <p:txEl>
                                              <p:pRg st="2" end="2"/>
                                            </p:txEl>
                                          </p:spTgt>
                                        </p:tgtEl>
                                        <p:attrNameLst>
                                          <p:attrName>style.visibility</p:attrName>
                                        </p:attrNameLst>
                                      </p:cBhvr>
                                      <p:to>
                                        <p:strVal val="visible"/>
                                      </p:to>
                                    </p:set>
                                    <p:animEffect transition="in" filter="fade">
                                      <p:cBhvr>
                                        <p:cTn id="23" dur="1000"/>
                                        <p:tgtEl>
                                          <p:spTgt spid="142339">
                                            <p:txEl>
                                              <p:pRg st="2" end="2"/>
                                            </p:txEl>
                                          </p:spTgt>
                                        </p:tgtEl>
                                      </p:cBhvr>
                                    </p:animEffect>
                                    <p:anim calcmode="lin" valueType="num">
                                      <p:cBhvr>
                                        <p:cTn id="24" dur="1000" fill="hold"/>
                                        <p:tgtEl>
                                          <p:spTgt spid="142339">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4233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4233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42339">
                                            <p:txEl>
                                              <p:pRg st="4" end="4"/>
                                            </p:txEl>
                                          </p:spTgt>
                                        </p:tgtEl>
                                        <p:attrNameLst>
                                          <p:attrName>style.visibility</p:attrName>
                                        </p:attrNameLst>
                                      </p:cBhvr>
                                      <p:to>
                                        <p:strVal val="visible"/>
                                      </p:to>
                                    </p:set>
                                    <p:animEffect transition="in" filter="fade">
                                      <p:cBhvr>
                                        <p:cTn id="31" dur="1000"/>
                                        <p:tgtEl>
                                          <p:spTgt spid="142339">
                                            <p:txEl>
                                              <p:pRg st="4" end="4"/>
                                            </p:txEl>
                                          </p:spTgt>
                                        </p:tgtEl>
                                      </p:cBhvr>
                                    </p:animEffect>
                                    <p:anim calcmode="lin" valueType="num">
                                      <p:cBhvr>
                                        <p:cTn id="32" dur="1000" fill="hold"/>
                                        <p:tgtEl>
                                          <p:spTgt spid="142339">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42339">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42339">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P spid="1423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eaLnBrk="1" hangingPunct="1"/>
            <a:r>
              <a:rPr lang="en-US" cap="none" smtClean="0">
                <a:effectLst/>
              </a:rPr>
              <a:t>Oral Language encompasses:</a:t>
            </a:r>
            <a:endParaRPr lang="en-AU" cap="none" smtClean="0">
              <a:effectLst/>
            </a:endParaRPr>
          </a:p>
        </p:txBody>
      </p:sp>
      <p:sp>
        <p:nvSpPr>
          <p:cNvPr id="71682" name="Rectangle 3"/>
          <p:cNvSpPr>
            <a:spLocks noGrp="1"/>
          </p:cNvSpPr>
          <p:nvPr>
            <p:ph type="body" idx="4294967295"/>
          </p:nvPr>
        </p:nvSpPr>
        <p:spPr>
          <a:xfrm>
            <a:off x="250825" y="1844675"/>
            <a:ext cx="8686800" cy="4525963"/>
          </a:xfrm>
        </p:spPr>
        <p:txBody>
          <a:bodyPr/>
          <a:lstStyle/>
          <a:p>
            <a:pPr eaLnBrk="1" hangingPunct="1"/>
            <a:r>
              <a:rPr lang="en-US" sz="2800" dirty="0" smtClean="0"/>
              <a:t>A phonology		(The sounds)</a:t>
            </a:r>
          </a:p>
          <a:p>
            <a:pPr eaLnBrk="1" hangingPunct="1"/>
            <a:endParaRPr lang="en-US" sz="2800" dirty="0" smtClean="0"/>
          </a:p>
          <a:p>
            <a:pPr eaLnBrk="1" hangingPunct="1"/>
            <a:r>
              <a:rPr lang="en-US" sz="2800" dirty="0" smtClean="0"/>
              <a:t>A lexicon			(All the words)</a:t>
            </a:r>
          </a:p>
          <a:p>
            <a:pPr eaLnBrk="1" hangingPunct="1"/>
            <a:endParaRPr lang="en-US" sz="2800" dirty="0" smtClean="0"/>
          </a:p>
          <a:p>
            <a:pPr eaLnBrk="1" hangingPunct="1"/>
            <a:r>
              <a:rPr lang="en-US" sz="2800" dirty="0" smtClean="0"/>
              <a:t>A grammar 		(Rules that govern meaning)</a:t>
            </a:r>
          </a:p>
          <a:p>
            <a:pPr eaLnBrk="1" hangingPunct="1"/>
            <a:endParaRPr lang="en-US" sz="2800" dirty="0" smtClean="0"/>
          </a:p>
          <a:p>
            <a:pPr eaLnBrk="1" hangingPunct="1"/>
            <a:r>
              <a:rPr lang="en-US" sz="2800" dirty="0" smtClean="0"/>
              <a:t>Speech production	(A motor ability)</a:t>
            </a:r>
            <a:endParaRPr lang="en-AU" sz="2800" dirty="0" smtClean="0"/>
          </a:p>
        </p:txBody>
      </p:sp>
      <p:sp>
        <p:nvSpPr>
          <p:cNvPr id="4" name="Rectangle 3"/>
          <p:cNvSpPr/>
          <p:nvPr/>
        </p:nvSpPr>
        <p:spPr>
          <a:xfrm>
            <a:off x="3754192" y="5929330"/>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5" name="Rectangle 2"/>
          <p:cNvSpPr>
            <a:spLocks noGrp="1"/>
          </p:cNvSpPr>
          <p:nvPr>
            <p:ph type="title" idx="4294967295"/>
          </p:nvPr>
        </p:nvSpPr>
        <p:spPr bwMode="auto">
          <a:xfrm>
            <a:off x="304800" y="260648"/>
            <a:ext cx="8686800" cy="665163"/>
          </a:xfrm>
          <a:noFill/>
        </p:spPr>
        <p:txBody>
          <a:bodyPr wrap="square" lIns="91440" tIns="45720" rIns="91440" bIns="45720" numCol="1" anchorCtr="0" compatLnSpc="1">
            <a:prstTxWarp prst="textNoShape">
              <a:avLst/>
            </a:prstTxWarp>
            <a:normAutofit fontScale="90000"/>
          </a:bodyPr>
          <a:lstStyle/>
          <a:p>
            <a:pPr eaLnBrk="1" hangingPunct="1"/>
            <a:r>
              <a:rPr lang="en-US" cap="none" dirty="0" smtClean="0">
                <a:effectLst/>
              </a:rPr>
              <a:t>Natural Acquisition For Second Languages?</a:t>
            </a:r>
            <a:endParaRPr lang="en-AU" cap="none" dirty="0" smtClean="0">
              <a:effectLst/>
            </a:endParaRPr>
          </a:p>
        </p:txBody>
      </p:sp>
      <p:sp>
        <p:nvSpPr>
          <p:cNvPr id="145411" name="Rectangle 3"/>
          <p:cNvSpPr>
            <a:spLocks noGrp="1"/>
          </p:cNvSpPr>
          <p:nvPr>
            <p:ph type="body" idx="4294967295"/>
          </p:nvPr>
        </p:nvSpPr>
        <p:spPr>
          <a:xfrm>
            <a:off x="0" y="1125538"/>
            <a:ext cx="9144000" cy="5732462"/>
          </a:xfrm>
        </p:spPr>
        <p:txBody>
          <a:bodyPr/>
          <a:lstStyle/>
          <a:p>
            <a:pPr eaLnBrk="1" hangingPunct="1">
              <a:lnSpc>
                <a:spcPct val="80000"/>
              </a:lnSpc>
              <a:defRPr/>
            </a:pPr>
            <a:r>
              <a:rPr lang="en-US" sz="2800" dirty="0" smtClean="0"/>
              <a:t>The use of</a:t>
            </a:r>
            <a:r>
              <a:rPr lang="en-US" sz="2800" dirty="0" smtClean="0">
                <a:solidFill>
                  <a:srgbClr val="FF66CC"/>
                </a:solidFill>
                <a:effectLst>
                  <a:outerShdw blurRad="38100" dist="38100" dir="2700000" algn="tl">
                    <a:srgbClr val="C0C0C0"/>
                  </a:outerShdw>
                </a:effectLst>
              </a:rPr>
              <a:t> </a:t>
            </a:r>
            <a:r>
              <a:rPr lang="en-US" sz="2800" dirty="0" smtClean="0">
                <a:solidFill>
                  <a:srgbClr val="990033"/>
                </a:solidFill>
              </a:rPr>
              <a:t>“</a:t>
            </a:r>
            <a:r>
              <a:rPr lang="en-US" sz="2800" dirty="0" err="1" smtClean="0">
                <a:solidFill>
                  <a:srgbClr val="990033"/>
                </a:solidFill>
              </a:rPr>
              <a:t>motherese</a:t>
            </a:r>
            <a:r>
              <a:rPr lang="en-US" sz="2800" dirty="0" smtClean="0">
                <a:solidFill>
                  <a:srgbClr val="990033"/>
                </a:solidFill>
              </a:rPr>
              <a:t>”</a:t>
            </a:r>
            <a:r>
              <a:rPr lang="en-US" sz="2800" dirty="0" smtClean="0">
                <a:solidFill>
                  <a:srgbClr val="FF66CC"/>
                </a:solidFill>
              </a:rPr>
              <a:t> </a:t>
            </a:r>
          </a:p>
          <a:p>
            <a:pPr eaLnBrk="1" hangingPunct="1">
              <a:lnSpc>
                <a:spcPct val="80000"/>
              </a:lnSpc>
              <a:defRPr/>
            </a:pPr>
            <a:r>
              <a:rPr lang="en-US" sz="2800" dirty="0" smtClean="0"/>
              <a:t>Learners are rarely corrected</a:t>
            </a:r>
          </a:p>
          <a:p>
            <a:pPr eaLnBrk="1" hangingPunct="1">
              <a:lnSpc>
                <a:spcPct val="80000"/>
              </a:lnSpc>
              <a:defRPr/>
            </a:pPr>
            <a:r>
              <a:rPr lang="en-US" sz="2800" dirty="0" smtClean="0"/>
              <a:t>Language is not presented step by step</a:t>
            </a:r>
          </a:p>
          <a:p>
            <a:pPr eaLnBrk="1" hangingPunct="1">
              <a:lnSpc>
                <a:spcPct val="80000"/>
              </a:lnSpc>
              <a:defRPr/>
            </a:pPr>
            <a:r>
              <a:rPr lang="en-US" sz="2800" dirty="0" smtClean="0"/>
              <a:t>The learners are surrounded by the language for many hours each day</a:t>
            </a:r>
          </a:p>
          <a:p>
            <a:pPr eaLnBrk="1" hangingPunct="1">
              <a:lnSpc>
                <a:spcPct val="80000"/>
              </a:lnSpc>
              <a:defRPr/>
            </a:pPr>
            <a:r>
              <a:rPr lang="en-US" sz="2800" dirty="0" smtClean="0"/>
              <a:t>The learners usually encounter a number of people who are proficient in the language</a:t>
            </a:r>
          </a:p>
          <a:p>
            <a:pPr eaLnBrk="1" hangingPunct="1">
              <a:lnSpc>
                <a:spcPct val="80000"/>
              </a:lnSpc>
              <a:defRPr/>
            </a:pPr>
            <a:r>
              <a:rPr lang="en-US" sz="2800" dirty="0" smtClean="0"/>
              <a:t>Learners observe or participate in many different types of language events</a:t>
            </a:r>
          </a:p>
          <a:p>
            <a:pPr eaLnBrk="1" hangingPunct="1">
              <a:lnSpc>
                <a:spcPct val="80000"/>
              </a:lnSpc>
              <a:defRPr/>
            </a:pPr>
            <a:r>
              <a:rPr lang="en-US" sz="2800" dirty="0" smtClean="0"/>
              <a:t>Learners must often use their limited . . . language ability to respond to questions or get information</a:t>
            </a:r>
          </a:p>
          <a:p>
            <a:pPr eaLnBrk="1" hangingPunct="1">
              <a:lnSpc>
                <a:spcPct val="80000"/>
              </a:lnSpc>
              <a:defRPr/>
            </a:pPr>
            <a:r>
              <a:rPr lang="en-US" sz="2800" dirty="0" smtClean="0"/>
              <a:t>Modified input is available in many one-to-one conversations </a:t>
            </a:r>
          </a:p>
          <a:p>
            <a:pPr algn="r" eaLnBrk="1" hangingPunct="1">
              <a:lnSpc>
                <a:spcPct val="80000"/>
              </a:lnSpc>
              <a:buFont typeface="Wingdings 2" pitchFamily="18" charset="2"/>
              <a:buNone/>
              <a:defRPr/>
            </a:pPr>
            <a:r>
              <a:rPr lang="en-US" sz="1000" dirty="0" err="1" smtClean="0"/>
              <a:t>Lightbown</a:t>
            </a:r>
            <a:r>
              <a:rPr lang="en-US" sz="1000" dirty="0" smtClean="0"/>
              <a:t> and </a:t>
            </a:r>
            <a:r>
              <a:rPr lang="en-US" sz="1000" dirty="0" err="1" smtClean="0"/>
              <a:t>Spada</a:t>
            </a:r>
            <a:r>
              <a:rPr lang="en-US" sz="1000" dirty="0" smtClean="0"/>
              <a:t> 1999. </a:t>
            </a:r>
            <a:r>
              <a:rPr lang="en-US" sz="1000" i="1" dirty="0" smtClean="0"/>
              <a:t>How Languages are Learned.</a:t>
            </a:r>
            <a:r>
              <a:rPr lang="en-US" sz="1000" dirty="0" smtClean="0"/>
              <a:t> Oxford, Oxford University Press, p93-94</a:t>
            </a:r>
            <a:endParaRPr lang="en-AU" sz="1000" dirty="0" smtClean="0"/>
          </a:p>
          <a:p>
            <a:pPr algn="ctr" eaLnBrk="1" hangingPunct="1">
              <a:lnSpc>
                <a:spcPct val="80000"/>
              </a:lnSpc>
              <a:buNone/>
              <a:defRPr/>
            </a:pPr>
            <a:endParaRPr lang="en-US" sz="800" b="1" dirty="0" smtClean="0">
              <a:cs typeface="Arial" charset="0"/>
            </a:endParaRPr>
          </a:p>
          <a:p>
            <a:pPr algn="ctr" eaLnBrk="1" hangingPunct="1">
              <a:lnSpc>
                <a:spcPct val="80000"/>
              </a:lnSpc>
              <a:buNone/>
              <a:defRPr/>
            </a:pPr>
            <a:r>
              <a:rPr lang="en-US" sz="800" b="1" dirty="0" smtClean="0">
                <a:cs typeface="Arial" charset="0"/>
              </a:rPr>
              <a:t>© Nielsen, 2010</a:t>
            </a:r>
            <a:endParaRPr lang="en-AU" sz="800" b="1" dirty="0" smtClean="0">
              <a:cs typeface="Arial" charset="0"/>
            </a:endParaRPr>
          </a:p>
          <a:p>
            <a:pPr algn="ctr" eaLnBrk="1" hangingPunct="1">
              <a:lnSpc>
                <a:spcPct val="80000"/>
              </a:lnSpc>
              <a:buNone/>
              <a:defRPr/>
            </a:pPr>
            <a:endParaRPr lang="en-US" sz="24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pPr eaLnBrk="1" hangingPunct="1"/>
            <a:r>
              <a:rPr lang="en-US" cap="none" smtClean="0">
                <a:effectLst/>
              </a:rPr>
              <a:t>Compare L1 and L2 Development . . .</a:t>
            </a:r>
            <a:endParaRPr lang="en-AU" cap="none" smtClean="0">
              <a:effectLst/>
            </a:endParaRPr>
          </a:p>
        </p:txBody>
      </p:sp>
      <p:sp>
        <p:nvSpPr>
          <p:cNvPr id="73730" name="Rectangle 3"/>
          <p:cNvSpPr>
            <a:spLocks noGrp="1"/>
          </p:cNvSpPr>
          <p:nvPr>
            <p:ph type="body" idx="4294967295"/>
          </p:nvPr>
        </p:nvSpPr>
        <p:spPr>
          <a:xfrm>
            <a:off x="457200" y="1711349"/>
            <a:ext cx="8229600" cy="4525963"/>
          </a:xfrm>
        </p:spPr>
        <p:txBody>
          <a:bodyPr>
            <a:normAutofit lnSpcReduction="10000"/>
          </a:bodyPr>
          <a:lstStyle/>
          <a:p>
            <a:pPr eaLnBrk="1" hangingPunct="1">
              <a:lnSpc>
                <a:spcPct val="90000"/>
              </a:lnSpc>
              <a:buFont typeface="Wingdings 2" pitchFamily="18" charset="2"/>
              <a:buNone/>
            </a:pPr>
            <a:r>
              <a:rPr lang="en-US" u="sng" dirty="0" smtClean="0"/>
              <a:t>English development:</a:t>
            </a:r>
          </a:p>
          <a:p>
            <a:pPr algn="ctr" eaLnBrk="1" hangingPunct="1">
              <a:lnSpc>
                <a:spcPct val="90000"/>
              </a:lnSpc>
              <a:buFont typeface="Wingdings 2" pitchFamily="18" charset="2"/>
              <a:buNone/>
            </a:pPr>
            <a:r>
              <a:rPr lang="en-US" sz="2800" dirty="0" smtClean="0"/>
              <a:t>The most literate language is used when reading to children and talking about the books . . .</a:t>
            </a:r>
          </a:p>
          <a:p>
            <a:pPr algn="ctr" eaLnBrk="1" hangingPunct="1">
              <a:lnSpc>
                <a:spcPct val="90000"/>
              </a:lnSpc>
              <a:buFont typeface="Wingdings 2" pitchFamily="18" charset="2"/>
              <a:buNone/>
            </a:pPr>
            <a:endParaRPr lang="en-US" sz="2800" dirty="0" smtClean="0"/>
          </a:p>
          <a:p>
            <a:pPr algn="ctr" eaLnBrk="1" hangingPunct="1">
              <a:lnSpc>
                <a:spcPct val="90000"/>
              </a:lnSpc>
              <a:buFont typeface="Wingdings 2" pitchFamily="18" charset="2"/>
              <a:buNone/>
            </a:pPr>
            <a:endParaRPr lang="en-US" sz="2800" dirty="0" smtClean="0"/>
          </a:p>
          <a:p>
            <a:pPr algn="ctr" eaLnBrk="1" hangingPunct="1">
              <a:lnSpc>
                <a:spcPct val="90000"/>
              </a:lnSpc>
              <a:buFont typeface="Wingdings 2" pitchFamily="18" charset="2"/>
              <a:buNone/>
            </a:pPr>
            <a:endParaRPr lang="en-US" sz="2800" dirty="0" smtClean="0"/>
          </a:p>
          <a:p>
            <a:pPr algn="ctr" eaLnBrk="1" hangingPunct="1">
              <a:lnSpc>
                <a:spcPct val="90000"/>
              </a:lnSpc>
              <a:buFont typeface="Wingdings 2" pitchFamily="18" charset="2"/>
              <a:buNone/>
            </a:pPr>
            <a:endParaRPr lang="en-US" sz="2800" dirty="0" smtClean="0"/>
          </a:p>
          <a:p>
            <a:pPr algn="ctr" eaLnBrk="1" hangingPunct="1">
              <a:lnSpc>
                <a:spcPct val="90000"/>
              </a:lnSpc>
              <a:buFont typeface="Wingdings 2" pitchFamily="18" charset="2"/>
              <a:buNone/>
            </a:pPr>
            <a:endParaRPr lang="en-US" sz="2800" dirty="0" smtClean="0"/>
          </a:p>
          <a:p>
            <a:pPr algn="ctr" eaLnBrk="1" hangingPunct="1">
              <a:lnSpc>
                <a:spcPct val="90000"/>
              </a:lnSpc>
              <a:buFont typeface="Wingdings 2" pitchFamily="18" charset="2"/>
              <a:buNone/>
            </a:pPr>
            <a:endParaRPr lang="en-US" sz="2800" dirty="0" smtClean="0"/>
          </a:p>
          <a:p>
            <a:pPr algn="r" eaLnBrk="1" hangingPunct="1">
              <a:lnSpc>
                <a:spcPct val="90000"/>
              </a:lnSpc>
              <a:buFont typeface="Wingdings 2" pitchFamily="18" charset="2"/>
              <a:buNone/>
            </a:pPr>
            <a:r>
              <a:rPr lang="en-US" sz="2800" dirty="0" smtClean="0"/>
              <a:t>L2 development?</a:t>
            </a:r>
          </a:p>
          <a:p>
            <a:pPr eaLnBrk="1" hangingPunct="1">
              <a:lnSpc>
                <a:spcPct val="90000"/>
              </a:lnSpc>
              <a:buFont typeface="Wingdings 2" pitchFamily="18" charset="2"/>
              <a:buNone/>
            </a:pPr>
            <a:endParaRPr lang="en-US" sz="2800" dirty="0" smtClean="0"/>
          </a:p>
          <a:p>
            <a:pPr eaLnBrk="1" hangingPunct="1">
              <a:lnSpc>
                <a:spcPct val="90000"/>
              </a:lnSpc>
              <a:buFont typeface="Wingdings 2" pitchFamily="18" charset="2"/>
              <a:buNone/>
            </a:pPr>
            <a:endParaRPr lang="en-US" dirty="0" smtClean="0"/>
          </a:p>
          <a:p>
            <a:pPr eaLnBrk="1" hangingPunct="1">
              <a:lnSpc>
                <a:spcPct val="90000"/>
              </a:lnSpc>
              <a:buFont typeface="Wingdings 2" pitchFamily="18" charset="2"/>
              <a:buNone/>
            </a:pPr>
            <a:endParaRPr lang="en-US" dirty="0" smtClean="0"/>
          </a:p>
          <a:p>
            <a:pPr eaLnBrk="1" hangingPunct="1">
              <a:lnSpc>
                <a:spcPct val="90000"/>
              </a:lnSpc>
              <a:buFont typeface="Wingdings 2" pitchFamily="18" charset="2"/>
              <a:buNone/>
            </a:pPr>
            <a:endParaRPr lang="en-AU" dirty="0" smtClean="0"/>
          </a:p>
          <a:p>
            <a:pPr eaLnBrk="1" hangingPunct="1">
              <a:buFont typeface="Wingdings 2" pitchFamily="18" charset="2"/>
              <a:buNone/>
            </a:pPr>
            <a:endParaRPr lang="en-AU" dirty="0" smtClean="0"/>
          </a:p>
        </p:txBody>
      </p:sp>
      <p:pic>
        <p:nvPicPr>
          <p:cNvPr id="73731" name="Picture 4"/>
          <p:cNvPicPr>
            <a:picLocks noChangeAspect="1" noChangeArrowheads="1"/>
          </p:cNvPicPr>
          <p:nvPr/>
        </p:nvPicPr>
        <p:blipFill>
          <a:blip r:embed="rId3" cstate="print"/>
          <a:srcRect/>
          <a:stretch>
            <a:fillRect/>
          </a:stretch>
        </p:blipFill>
        <p:spPr bwMode="auto">
          <a:xfrm>
            <a:off x="1258888" y="3356992"/>
            <a:ext cx="6408737" cy="2078038"/>
          </a:xfrm>
          <a:prstGeom prst="rect">
            <a:avLst/>
          </a:prstGeom>
          <a:noFill/>
          <a:ln w="9525">
            <a:noFill/>
            <a:miter lim="800000"/>
            <a:headEnd/>
            <a:tailEnd/>
          </a:ln>
        </p:spPr>
      </p:pic>
      <p:sp>
        <p:nvSpPr>
          <p:cNvPr id="5" name="Rectangle 4"/>
          <p:cNvSpPr/>
          <p:nvPr/>
        </p:nvSpPr>
        <p:spPr>
          <a:xfrm>
            <a:off x="4254258" y="6286520"/>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eaLnBrk="1" hangingPunct="1"/>
            <a:r>
              <a:rPr lang="en-US" cap="none" smtClean="0">
                <a:effectLst/>
              </a:rPr>
              <a:t>Language Development</a:t>
            </a:r>
            <a:endParaRPr lang="en-AU" cap="none" smtClean="0">
              <a:effectLst/>
            </a:endParaRPr>
          </a:p>
        </p:txBody>
      </p:sp>
      <p:sp>
        <p:nvSpPr>
          <p:cNvPr id="54274" name="Rectangle 3"/>
          <p:cNvSpPr>
            <a:spLocks noGrp="1"/>
          </p:cNvSpPr>
          <p:nvPr>
            <p:ph type="body" idx="4294967295"/>
          </p:nvPr>
        </p:nvSpPr>
        <p:spPr>
          <a:xfrm>
            <a:off x="304800" y="1554163"/>
            <a:ext cx="8686800" cy="4160853"/>
          </a:xfrm>
        </p:spPr>
        <p:txBody>
          <a:bodyPr>
            <a:normAutofit lnSpcReduction="10000"/>
          </a:bodyPr>
          <a:lstStyle/>
          <a:p>
            <a:pPr eaLnBrk="1" hangingPunct="1"/>
            <a:r>
              <a:rPr lang="en-US" dirty="0" err="1" smtClean="0"/>
              <a:t>Prelinguistic</a:t>
            </a:r>
            <a:r>
              <a:rPr lang="en-US" dirty="0" smtClean="0"/>
              <a:t> Development</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algn="r" eaLnBrk="1" hangingPunct="1">
              <a:buFont typeface="Wingdings 2" pitchFamily="18" charset="2"/>
              <a:buNone/>
            </a:pPr>
            <a:r>
              <a:rPr lang="en-US" sz="1600" dirty="0" err="1" smtClean="0"/>
              <a:t>Berk</a:t>
            </a:r>
            <a:r>
              <a:rPr lang="en-US" sz="1600" dirty="0" smtClean="0"/>
              <a:t> L 2000. Child Development 5</a:t>
            </a:r>
            <a:r>
              <a:rPr lang="en-US" sz="1600" baseline="30000" dirty="0" smtClean="0"/>
              <a:t>th</a:t>
            </a:r>
            <a:r>
              <a:rPr lang="en-US" sz="1600" dirty="0" smtClean="0"/>
              <a:t> Ed. Boston, </a:t>
            </a:r>
            <a:r>
              <a:rPr lang="en-US" sz="1600" dirty="0" err="1" smtClean="0"/>
              <a:t>Allyn</a:t>
            </a:r>
            <a:r>
              <a:rPr lang="en-US" sz="1600" dirty="0" smtClean="0"/>
              <a:t> and Bacon, p368. </a:t>
            </a:r>
            <a:endParaRPr lang="en-AU" sz="1600" dirty="0" smtClean="0"/>
          </a:p>
          <a:p>
            <a:pPr eaLnBrk="1" hangingPunct="1">
              <a:buFont typeface="Wingdings 2" pitchFamily="18" charset="2"/>
              <a:buNone/>
            </a:pPr>
            <a:endParaRPr lang="en-US" dirty="0" smtClean="0"/>
          </a:p>
        </p:txBody>
      </p:sp>
      <p:pic>
        <p:nvPicPr>
          <p:cNvPr id="54275" name="Picture 4" descr="msoCB8BD"/>
          <p:cNvPicPr>
            <a:picLocks noChangeAspect="1" noChangeArrowheads="1"/>
          </p:cNvPicPr>
          <p:nvPr/>
        </p:nvPicPr>
        <p:blipFill>
          <a:blip r:embed="rId3" cstate="print"/>
          <a:srcRect/>
          <a:stretch>
            <a:fillRect/>
          </a:stretch>
        </p:blipFill>
        <p:spPr bwMode="auto">
          <a:xfrm>
            <a:off x="395288" y="2720975"/>
            <a:ext cx="8424862" cy="2406650"/>
          </a:xfrm>
          <a:prstGeom prst="rect">
            <a:avLst/>
          </a:prstGeom>
          <a:noFill/>
          <a:ln w="9525">
            <a:noFill/>
            <a:miter lim="800000"/>
            <a:headEnd/>
            <a:tailEnd/>
          </a:ln>
        </p:spPr>
      </p:pic>
      <p:sp>
        <p:nvSpPr>
          <p:cNvPr id="5" name="Rectangle 4"/>
          <p:cNvSpPr/>
          <p:nvPr/>
        </p:nvSpPr>
        <p:spPr>
          <a:xfrm>
            <a:off x="3968506" y="6143644"/>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472518" cy="928694"/>
          </a:xfrm>
        </p:spPr>
        <p:txBody>
          <a:bodyPr>
            <a:normAutofit/>
          </a:bodyPr>
          <a:lstStyle/>
          <a:p>
            <a:pPr eaLnBrk="1" fontAlgn="auto" hangingPunct="1">
              <a:spcAft>
                <a:spcPts val="0"/>
              </a:spcAft>
              <a:defRPr/>
            </a:pPr>
            <a:r>
              <a:rPr lang="en-US" sz="3200" dirty="0" smtClean="0">
                <a:solidFill>
                  <a:schemeClr val="tx2">
                    <a:lumMod val="50000"/>
                  </a:schemeClr>
                </a:solidFill>
              </a:rPr>
              <a:t>Multi</a:t>
            </a:r>
            <a:r>
              <a:rPr lang="en-US" sz="3200" dirty="0">
                <a:solidFill>
                  <a:schemeClr val="tx2">
                    <a:lumMod val="50000"/>
                  </a:schemeClr>
                </a:solidFill>
              </a:rPr>
              <a:t>l</a:t>
            </a:r>
            <a:r>
              <a:rPr lang="en-US" sz="3200" dirty="0" smtClean="0">
                <a:solidFill>
                  <a:schemeClr val="tx2">
                    <a:lumMod val="50000"/>
                  </a:schemeClr>
                </a:solidFill>
              </a:rPr>
              <a:t>ingual Literacy: an integrated approach</a:t>
            </a:r>
            <a:endParaRPr lang="en-US" sz="3200" dirty="0">
              <a:solidFill>
                <a:schemeClr val="tx2">
                  <a:lumMod val="50000"/>
                </a:schemeClr>
              </a:solidFill>
            </a:endParaRPr>
          </a:p>
        </p:txBody>
      </p:sp>
      <p:sp>
        <p:nvSpPr>
          <p:cNvPr id="3" name="Content Placeholder 2"/>
          <p:cNvSpPr>
            <a:spLocks noGrp="1"/>
          </p:cNvSpPr>
          <p:nvPr>
            <p:ph idx="1"/>
          </p:nvPr>
        </p:nvSpPr>
        <p:spPr/>
        <p:txBody>
          <a:bodyPr>
            <a:normAutofit fontScale="62500" lnSpcReduction="20000"/>
          </a:bodyPr>
          <a:lstStyle/>
          <a:p>
            <a:pPr marL="0" indent="0" eaLnBrk="1" fontAlgn="auto" hangingPunct="1">
              <a:spcAft>
                <a:spcPts val="1200"/>
              </a:spcAft>
              <a:buFont typeface="Wingdings 2"/>
              <a:buNone/>
              <a:defRPr/>
            </a:pPr>
            <a:r>
              <a:rPr lang="en-US" dirty="0" smtClean="0"/>
              <a:t>This approach to languages and literacy teaching is based upon a principle of collaboration between classroom teachers of English and teachers of foreign languages (scaffolded learning between languages).</a:t>
            </a:r>
          </a:p>
          <a:p>
            <a:pPr marL="0" indent="0" eaLnBrk="1" fontAlgn="auto" hangingPunct="1">
              <a:spcAft>
                <a:spcPts val="1200"/>
              </a:spcAft>
              <a:buFont typeface="Wingdings 2"/>
              <a:buNone/>
              <a:defRPr/>
            </a:pPr>
            <a:r>
              <a:rPr lang="en-US" dirty="0" smtClean="0"/>
              <a:t>It has arisen from extending </a:t>
            </a:r>
            <a:r>
              <a:rPr lang="en-US" smtClean="0"/>
              <a:t>my teaching </a:t>
            </a:r>
            <a:r>
              <a:rPr lang="en-US" dirty="0" smtClean="0"/>
              <a:t>practices, influenced by ideas on the universality of language and literacy learning as discussed, in collaborative  developments with other languages teachers, as with other classroom teachers of societal language literacy (prior PL).</a:t>
            </a:r>
          </a:p>
          <a:p>
            <a:pPr marL="0" indent="0" eaLnBrk="1" fontAlgn="auto" hangingPunct="1">
              <a:spcAft>
                <a:spcPts val="1200"/>
              </a:spcAft>
              <a:buFont typeface="Wingdings 2"/>
              <a:buNone/>
              <a:defRPr/>
            </a:pPr>
            <a:r>
              <a:rPr lang="en-US" dirty="0" smtClean="0"/>
              <a:t>The approach is based upon the following core principles:</a:t>
            </a:r>
          </a:p>
          <a:p>
            <a:pPr marL="514350" indent="-514350" eaLnBrk="1" fontAlgn="auto" hangingPunct="1">
              <a:spcAft>
                <a:spcPts val="0"/>
              </a:spcAft>
              <a:buFont typeface="+mj-lt"/>
              <a:buAutoNum type="arabicPeriod"/>
              <a:defRPr/>
            </a:pPr>
            <a:r>
              <a:rPr lang="en-US" dirty="0" smtClean="0"/>
              <a:t>Schedules for languages and literacy teaching and learning (scaffold)</a:t>
            </a:r>
          </a:p>
          <a:p>
            <a:pPr marL="514350" indent="-514350" eaLnBrk="1" fontAlgn="auto" hangingPunct="1">
              <a:spcAft>
                <a:spcPts val="0"/>
              </a:spcAft>
              <a:buFont typeface="+mj-lt"/>
              <a:buAutoNum type="arabicPeriod"/>
              <a:defRPr/>
            </a:pPr>
            <a:r>
              <a:rPr lang="en-US" dirty="0" smtClean="0"/>
              <a:t>Developmental sequencing of language and literacy input (within and between)</a:t>
            </a:r>
          </a:p>
          <a:p>
            <a:pPr marL="514350" indent="-514350" eaLnBrk="1" fontAlgn="auto" hangingPunct="1">
              <a:spcAft>
                <a:spcPts val="0"/>
              </a:spcAft>
              <a:buFont typeface="+mj-lt"/>
              <a:buAutoNum type="arabicPeriod"/>
              <a:defRPr/>
            </a:pPr>
            <a:r>
              <a:rPr lang="en-US" dirty="0" smtClean="0"/>
              <a:t>Task analysis (related to purpose / outcomes)</a:t>
            </a:r>
          </a:p>
          <a:p>
            <a:pPr marL="514350" indent="-514350" eaLnBrk="1" fontAlgn="auto" hangingPunct="1">
              <a:spcAft>
                <a:spcPts val="0"/>
              </a:spcAft>
              <a:buFont typeface="+mj-lt"/>
              <a:buAutoNum type="arabicPeriod"/>
              <a:defRPr/>
            </a:pPr>
            <a:r>
              <a:rPr lang="en-US" dirty="0" smtClean="0"/>
              <a:t>Systematic (diagnostic/criterion) assessments and programming</a:t>
            </a:r>
          </a:p>
          <a:p>
            <a:pPr marL="514350" indent="-514350" eaLnBrk="1" fontAlgn="auto" hangingPunct="1">
              <a:spcAft>
                <a:spcPts val="0"/>
              </a:spcAft>
              <a:buFont typeface="+mj-lt"/>
              <a:buAutoNum type="arabicPeriod"/>
              <a:defRPr/>
            </a:pPr>
            <a:r>
              <a:rPr lang="en-US" dirty="0" smtClean="0"/>
              <a:t>Naturalist-immersion classroom environment</a:t>
            </a:r>
            <a:endParaRPr lang="en-US" dirty="0"/>
          </a:p>
        </p:txBody>
      </p:sp>
      <p:sp>
        <p:nvSpPr>
          <p:cNvPr id="4" name="Rectangle 3"/>
          <p:cNvSpPr/>
          <p:nvPr/>
        </p:nvSpPr>
        <p:spPr>
          <a:xfrm>
            <a:off x="4039944" y="6215082"/>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928694"/>
          </a:xfrm>
        </p:spPr>
        <p:txBody>
          <a:bodyPr/>
          <a:lstStyle/>
          <a:p>
            <a:pPr eaLnBrk="1" fontAlgn="auto" hangingPunct="1">
              <a:spcAft>
                <a:spcPts val="0"/>
              </a:spcAft>
              <a:defRPr/>
            </a:pPr>
            <a:r>
              <a:rPr lang="en-US" sz="3200" dirty="0" smtClean="0">
                <a:solidFill>
                  <a:schemeClr val="tx2">
                    <a:lumMod val="50000"/>
                  </a:schemeClr>
                </a:solidFill>
              </a:rPr>
              <a:t>the Professional Learning Project</a:t>
            </a:r>
            <a:endParaRPr lang="en-US" sz="3200" dirty="0">
              <a:solidFill>
                <a:schemeClr val="tx2">
                  <a:lumMod val="50000"/>
                </a:schemeClr>
              </a:solidFill>
            </a:endParaRPr>
          </a:p>
        </p:txBody>
      </p:sp>
      <p:sp>
        <p:nvSpPr>
          <p:cNvPr id="3" name="Content Placeholder 2"/>
          <p:cNvSpPr>
            <a:spLocks noGrp="1"/>
          </p:cNvSpPr>
          <p:nvPr>
            <p:ph idx="1"/>
          </p:nvPr>
        </p:nvSpPr>
        <p:spPr/>
        <p:txBody>
          <a:bodyPr>
            <a:normAutofit fontScale="85000" lnSpcReduction="10000"/>
          </a:bodyPr>
          <a:lstStyle/>
          <a:p>
            <a:pPr marL="0" indent="0" eaLnBrk="1" fontAlgn="auto" hangingPunct="1">
              <a:spcAft>
                <a:spcPts val="1200"/>
              </a:spcAft>
              <a:buFont typeface="Wingdings 2"/>
              <a:buNone/>
              <a:defRPr/>
            </a:pPr>
            <a:r>
              <a:rPr lang="en-US" sz="2400" dirty="0" smtClean="0"/>
              <a:t>A joint DECS-FUSA action-research or naturalistic inquiry into the application of the multi</a:t>
            </a:r>
            <a:r>
              <a:rPr lang="en-US" sz="2400" dirty="0"/>
              <a:t>l</a:t>
            </a:r>
            <a:r>
              <a:rPr lang="en-US" sz="2400" dirty="0" smtClean="0"/>
              <a:t>ingual approach in a range of schools, covering a range of languages by multiple teachers (capacity building) over 2 years.</a:t>
            </a:r>
          </a:p>
          <a:p>
            <a:pPr marL="0" indent="0" algn="ctr" eaLnBrk="1" fontAlgn="auto" hangingPunct="1">
              <a:spcAft>
                <a:spcPts val="1200"/>
              </a:spcAft>
              <a:buFont typeface="Wingdings 2"/>
              <a:buNone/>
              <a:defRPr/>
            </a:pPr>
            <a:r>
              <a:rPr lang="en-US" sz="2400" i="1" dirty="0" smtClean="0"/>
              <a:t>The most worthwhile changes in education require time for adaptation, adjustment, and refinement. Therefore, we must be willing to extend support for gathering evaluation information over longer periods of time (</a:t>
            </a:r>
            <a:r>
              <a:rPr lang="en-US" sz="2400" i="1" dirty="0" err="1" smtClean="0"/>
              <a:t>Guskey</a:t>
            </a:r>
            <a:r>
              <a:rPr lang="en-US" sz="2400" i="1" dirty="0" smtClean="0"/>
              <a:t>, 2000, p.9).</a:t>
            </a:r>
          </a:p>
          <a:p>
            <a:pPr marL="355600" indent="-355600" eaLnBrk="1" fontAlgn="auto" hangingPunct="1">
              <a:spcAft>
                <a:spcPts val="0"/>
              </a:spcAft>
              <a:buFontTx/>
              <a:buNone/>
              <a:defRPr/>
            </a:pPr>
            <a:r>
              <a:rPr lang="en-AU" sz="2400" dirty="0" smtClean="0"/>
              <a:t>A fundamental issue</a:t>
            </a:r>
          </a:p>
          <a:p>
            <a:pPr marL="355600" indent="-355600" eaLnBrk="1" fontAlgn="auto" hangingPunct="1">
              <a:spcAft>
                <a:spcPts val="0"/>
              </a:spcAft>
              <a:buFontTx/>
              <a:buNone/>
              <a:defRPr/>
            </a:pPr>
            <a:r>
              <a:rPr lang="en-AU" sz="2400" dirty="0" smtClean="0"/>
              <a:t> 	“…in languages education is the fact that at present no systematically-gathered data are available to address the important question: </a:t>
            </a:r>
            <a:r>
              <a:rPr lang="en-AU" sz="2400" i="1" dirty="0" smtClean="0"/>
              <a:t>what is it that children and young people in Australia actually achieve as a result of learning languages as part of their education, at any point along the K-12 continuum?”</a:t>
            </a:r>
            <a:r>
              <a:rPr lang="en-AU" sz="2400" dirty="0" smtClean="0"/>
              <a:t> </a:t>
            </a:r>
          </a:p>
          <a:p>
            <a:pPr marL="355600" indent="-355600" eaLnBrk="1" fontAlgn="auto" hangingPunct="1">
              <a:spcAft>
                <a:spcPts val="0"/>
              </a:spcAft>
              <a:buFontTx/>
              <a:buNone/>
              <a:defRPr/>
            </a:pPr>
            <a:endParaRPr lang="en-AU" sz="1000" dirty="0" smtClean="0"/>
          </a:p>
          <a:p>
            <a:pPr marL="355600" indent="-355600" algn="r" eaLnBrk="1" fontAlgn="auto" hangingPunct="1">
              <a:spcAft>
                <a:spcPts val="0"/>
              </a:spcAft>
              <a:buFontTx/>
              <a:buNone/>
              <a:defRPr/>
            </a:pPr>
            <a:r>
              <a:rPr lang="en-AU" sz="1000" dirty="0" err="1" smtClean="0"/>
              <a:t>Scarino</a:t>
            </a:r>
            <a:r>
              <a:rPr lang="en-AU" sz="1000" dirty="0" smtClean="0"/>
              <a:t>, A, 2007 Unpublished Working Paper for the MCEETYA Languages Education Working Party, p.3</a:t>
            </a:r>
          </a:p>
          <a:p>
            <a:pPr marL="0" indent="0" algn="ctr" eaLnBrk="1" fontAlgn="auto" hangingPunct="1">
              <a:spcAft>
                <a:spcPts val="1200"/>
              </a:spcAft>
              <a:buFont typeface="Wingdings 2"/>
              <a:buNone/>
              <a:defRPr/>
            </a:pPr>
            <a:endParaRPr lang="en-US" sz="2400" i="1" dirty="0" smtClean="0"/>
          </a:p>
          <a:p>
            <a:pPr marL="0" indent="0" eaLnBrk="1" fontAlgn="auto" hangingPunct="1">
              <a:spcAft>
                <a:spcPts val="0"/>
              </a:spcAft>
              <a:buFont typeface="Wingdings 2"/>
              <a:buNone/>
              <a:defRPr/>
            </a:pPr>
            <a:endParaRPr lang="en-US" sz="2400" dirty="0"/>
          </a:p>
        </p:txBody>
      </p:sp>
      <p:sp>
        <p:nvSpPr>
          <p:cNvPr id="4" name="Rectangle 3"/>
          <p:cNvSpPr/>
          <p:nvPr/>
        </p:nvSpPr>
        <p:spPr>
          <a:xfrm>
            <a:off x="3754192" y="6143644"/>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eaLnBrk="1" hangingPunct="1"/>
            <a:r>
              <a:rPr lang="en-US" cap="none" smtClean="0">
                <a:effectLst/>
              </a:rPr>
              <a:t>Language Development</a:t>
            </a:r>
            <a:endParaRPr lang="en-AU" cap="none" smtClean="0">
              <a:effectLst/>
            </a:endParaRPr>
          </a:p>
        </p:txBody>
      </p:sp>
      <p:sp>
        <p:nvSpPr>
          <p:cNvPr id="56322" name="Rectangle 3"/>
          <p:cNvSpPr>
            <a:spLocks noGrp="1"/>
          </p:cNvSpPr>
          <p:nvPr>
            <p:ph type="body" idx="4294967295"/>
          </p:nvPr>
        </p:nvSpPr>
        <p:spPr/>
        <p:txBody>
          <a:bodyPr>
            <a:normAutofit fontScale="92500" lnSpcReduction="10000"/>
          </a:bodyPr>
          <a:lstStyle/>
          <a:p>
            <a:pPr eaLnBrk="1" hangingPunct="1"/>
            <a:r>
              <a:rPr lang="en-US" sz="2800" dirty="0" err="1" smtClean="0"/>
              <a:t>Prelinguistic</a:t>
            </a:r>
            <a:r>
              <a:rPr lang="en-US" sz="2800" dirty="0" smtClean="0"/>
              <a:t> Development</a:t>
            </a:r>
          </a:p>
          <a:p>
            <a:pPr eaLnBrk="1" hangingPunct="1"/>
            <a:r>
              <a:rPr lang="en-US" sz="2800" dirty="0" smtClean="0"/>
              <a:t>Phonological development</a:t>
            </a:r>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algn="r" eaLnBrk="1" hangingPunct="1">
              <a:buFont typeface="Wingdings 2" pitchFamily="18" charset="2"/>
              <a:buNone/>
            </a:pPr>
            <a:r>
              <a:rPr lang="en-US" sz="1400" dirty="0" err="1" smtClean="0"/>
              <a:t>Berk</a:t>
            </a:r>
            <a:r>
              <a:rPr lang="en-US" sz="1400" dirty="0" smtClean="0"/>
              <a:t> L 2000. Child Development 5</a:t>
            </a:r>
            <a:r>
              <a:rPr lang="en-US" sz="1400" baseline="30000" dirty="0" smtClean="0"/>
              <a:t>th</a:t>
            </a:r>
            <a:r>
              <a:rPr lang="en-US" sz="1400" dirty="0" smtClean="0"/>
              <a:t> Ed. Boston, </a:t>
            </a:r>
            <a:r>
              <a:rPr lang="en-US" sz="1400" dirty="0" err="1" smtClean="0"/>
              <a:t>Allyn</a:t>
            </a:r>
            <a:r>
              <a:rPr lang="en-US" sz="1400" dirty="0" smtClean="0"/>
              <a:t> and Bacon, p371. </a:t>
            </a:r>
            <a:endParaRPr lang="en-AU" sz="1400" dirty="0" smtClean="0"/>
          </a:p>
          <a:p>
            <a:pPr algn="ctr" eaLnBrk="1" hangingPunct="1">
              <a:buNone/>
            </a:pPr>
            <a:r>
              <a:rPr lang="en-US" sz="800" b="1" dirty="0" smtClean="0">
                <a:cs typeface="Arial" charset="0"/>
              </a:rPr>
              <a:t>© Nielsen, 2010</a:t>
            </a:r>
            <a:endParaRPr lang="en-AU" sz="800" b="1" dirty="0" smtClean="0">
              <a:cs typeface="Arial" charset="0"/>
            </a:endParaRPr>
          </a:p>
          <a:p>
            <a:pPr eaLnBrk="1" hangingPunct="1">
              <a:buFont typeface="Wingdings 2" pitchFamily="18" charset="2"/>
              <a:buNone/>
            </a:pPr>
            <a:endParaRPr lang="en-US" sz="2800" dirty="0" smtClean="0"/>
          </a:p>
          <a:p>
            <a:pPr algn="r" eaLnBrk="1" hangingPunct="1">
              <a:buFont typeface="Wingdings 2" pitchFamily="18" charset="2"/>
              <a:buNone/>
            </a:pPr>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a:p>
            <a:pPr eaLnBrk="1" hangingPunct="1"/>
            <a:endParaRPr lang="en-US" sz="2800" dirty="0" smtClean="0"/>
          </a:p>
        </p:txBody>
      </p:sp>
      <p:pic>
        <p:nvPicPr>
          <p:cNvPr id="56323" name="Picture 4" descr="msoFA147"/>
          <p:cNvPicPr>
            <a:picLocks noChangeAspect="1" noChangeArrowheads="1"/>
          </p:cNvPicPr>
          <p:nvPr/>
        </p:nvPicPr>
        <p:blipFill>
          <a:blip r:embed="rId3" cstate="print"/>
          <a:srcRect/>
          <a:stretch>
            <a:fillRect/>
          </a:stretch>
        </p:blipFill>
        <p:spPr bwMode="auto">
          <a:xfrm>
            <a:off x="468313" y="2565400"/>
            <a:ext cx="8351837" cy="36353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sz="3200" cap="none" smtClean="0">
                <a:effectLst>
                  <a:outerShdw blurRad="38100" dist="38100" dir="2700000" algn="tl">
                    <a:srgbClr val="C0C0C0"/>
                  </a:outerShdw>
                </a:effectLst>
              </a:rPr>
              <a:t>Language development - Phonology</a:t>
            </a:r>
            <a:endParaRPr lang="en-AU" sz="3200" cap="none" smtClean="0">
              <a:effectLst>
                <a:outerShdw blurRad="38100" dist="38100" dir="2700000" algn="tl">
                  <a:srgbClr val="C0C0C0"/>
                </a:outerShdw>
              </a:effectLst>
            </a:endParaRPr>
          </a:p>
        </p:txBody>
      </p:sp>
      <p:pic>
        <p:nvPicPr>
          <p:cNvPr id="57347" name="Picture 4" descr="msoAD8E"/>
          <p:cNvPicPr>
            <a:picLocks noChangeAspect="1" noChangeArrowheads="1"/>
          </p:cNvPicPr>
          <p:nvPr/>
        </p:nvPicPr>
        <p:blipFill>
          <a:blip r:embed="rId3" cstate="print"/>
          <a:srcRect/>
          <a:stretch>
            <a:fillRect/>
          </a:stretch>
        </p:blipFill>
        <p:spPr bwMode="auto">
          <a:xfrm>
            <a:off x="1258888" y="1484313"/>
            <a:ext cx="6626225" cy="3608387"/>
          </a:xfrm>
          <a:prstGeom prst="rect">
            <a:avLst/>
          </a:prstGeom>
          <a:noFill/>
          <a:ln w="9525">
            <a:noFill/>
            <a:miter lim="800000"/>
            <a:headEnd/>
            <a:tailEnd/>
          </a:ln>
        </p:spPr>
      </p:pic>
      <p:sp>
        <p:nvSpPr>
          <p:cNvPr id="5" name="Rectangle 4"/>
          <p:cNvSpPr/>
          <p:nvPr/>
        </p:nvSpPr>
        <p:spPr>
          <a:xfrm>
            <a:off x="3825630" y="6286520"/>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sz="3200" cap="none" smtClean="0">
                <a:effectLst>
                  <a:outerShdw blurRad="38100" dist="38100" dir="2700000" algn="tl">
                    <a:srgbClr val="C0C0C0"/>
                  </a:outerShdw>
                </a:effectLst>
              </a:rPr>
              <a:t>Language development - Phonology</a:t>
            </a:r>
            <a:endParaRPr lang="en-AU" sz="3200" cap="none" smtClean="0">
              <a:effectLst>
                <a:outerShdw blurRad="38100" dist="38100" dir="2700000" algn="tl">
                  <a:srgbClr val="C0C0C0"/>
                </a:outerShdw>
              </a:effectLst>
            </a:endParaRPr>
          </a:p>
        </p:txBody>
      </p:sp>
      <p:pic>
        <p:nvPicPr>
          <p:cNvPr id="58371" name="Picture 4" descr="mso69844"/>
          <p:cNvPicPr>
            <a:picLocks noChangeAspect="1" noChangeArrowheads="1"/>
          </p:cNvPicPr>
          <p:nvPr/>
        </p:nvPicPr>
        <p:blipFill>
          <a:blip r:embed="rId3" cstate="print"/>
          <a:srcRect/>
          <a:stretch>
            <a:fillRect/>
          </a:stretch>
        </p:blipFill>
        <p:spPr bwMode="auto">
          <a:xfrm>
            <a:off x="1258888" y="1484313"/>
            <a:ext cx="6337300" cy="5113337"/>
          </a:xfrm>
          <a:prstGeom prst="rect">
            <a:avLst/>
          </a:prstGeom>
          <a:noFill/>
          <a:ln w="9525">
            <a:noFill/>
            <a:miter lim="800000"/>
            <a:headEnd/>
            <a:tailEnd/>
          </a:ln>
        </p:spPr>
      </p:pic>
      <p:sp>
        <p:nvSpPr>
          <p:cNvPr id="5" name="Rectangle 4"/>
          <p:cNvSpPr/>
          <p:nvPr/>
        </p:nvSpPr>
        <p:spPr>
          <a:xfrm>
            <a:off x="3786182"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eaLnBrk="1" hangingPunct="1"/>
            <a:r>
              <a:rPr lang="en-US" cap="none" smtClean="0">
                <a:effectLst/>
              </a:rPr>
              <a:t>Language Development</a:t>
            </a:r>
            <a:endParaRPr lang="en-AU" cap="none" smtClean="0">
              <a:effectLst/>
            </a:endParaRPr>
          </a:p>
        </p:txBody>
      </p:sp>
      <p:sp>
        <p:nvSpPr>
          <p:cNvPr id="59394" name="Rectangle 3"/>
          <p:cNvSpPr>
            <a:spLocks noGrp="1"/>
          </p:cNvSpPr>
          <p:nvPr>
            <p:ph type="body" idx="4294967295"/>
          </p:nvPr>
        </p:nvSpPr>
        <p:spPr/>
        <p:txBody>
          <a:bodyPr/>
          <a:lstStyle/>
          <a:p>
            <a:pPr eaLnBrk="1" hangingPunct="1"/>
            <a:r>
              <a:rPr lang="en-US" smtClean="0"/>
              <a:t>Prelinguistic Development</a:t>
            </a:r>
          </a:p>
          <a:p>
            <a:pPr eaLnBrk="1" hangingPunct="1"/>
            <a:r>
              <a:rPr lang="en-US" smtClean="0"/>
              <a:t>Phonological development</a:t>
            </a:r>
          </a:p>
          <a:p>
            <a:pPr eaLnBrk="1" hangingPunct="1"/>
            <a:r>
              <a:rPr lang="en-US" smtClean="0"/>
              <a:t>Semantic Development</a:t>
            </a:r>
          </a:p>
        </p:txBody>
      </p:sp>
      <p:pic>
        <p:nvPicPr>
          <p:cNvPr id="59395" name="Picture 4" descr="msoABCB3"/>
          <p:cNvPicPr>
            <a:picLocks noChangeAspect="1" noChangeArrowheads="1"/>
          </p:cNvPicPr>
          <p:nvPr/>
        </p:nvPicPr>
        <p:blipFill>
          <a:blip r:embed="rId3" cstate="print"/>
          <a:srcRect/>
          <a:stretch>
            <a:fillRect/>
          </a:stretch>
        </p:blipFill>
        <p:spPr bwMode="auto">
          <a:xfrm>
            <a:off x="857224" y="3429000"/>
            <a:ext cx="7416800" cy="3160711"/>
          </a:xfrm>
          <a:prstGeom prst="rect">
            <a:avLst/>
          </a:prstGeom>
          <a:noFill/>
          <a:ln w="9525">
            <a:noFill/>
            <a:miter lim="800000"/>
            <a:headEnd/>
            <a:tailEnd/>
          </a:ln>
        </p:spPr>
      </p:pic>
      <p:sp>
        <p:nvSpPr>
          <p:cNvPr id="5" name="Rectangle 4"/>
          <p:cNvSpPr/>
          <p:nvPr/>
        </p:nvSpPr>
        <p:spPr>
          <a:xfrm>
            <a:off x="3714744"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idx="4294967295"/>
          </p:nvPr>
        </p:nvSpPr>
        <p:spPr bwMode="auto">
          <a:xfrm>
            <a:off x="0" y="457200"/>
            <a:ext cx="9144000" cy="838200"/>
          </a:xfrm>
          <a:noFill/>
        </p:spPr>
        <p:txBody>
          <a:bodyPr wrap="square" lIns="91440" tIns="45720" rIns="91440" bIns="45720" numCol="1" anchorCtr="0" compatLnSpc="1">
            <a:prstTxWarp prst="textNoShape">
              <a:avLst/>
            </a:prstTxWarp>
          </a:bodyPr>
          <a:lstStyle/>
          <a:p>
            <a:pPr algn="ctr" eaLnBrk="1" hangingPunct="1"/>
            <a:r>
              <a:rPr lang="en-US" sz="3200" cap="none" smtClean="0">
                <a:effectLst/>
              </a:rPr>
              <a:t>Semantic development. . . Vocabulary development?</a:t>
            </a:r>
            <a:endParaRPr lang="en-AU" sz="3200" cap="none" smtClean="0">
              <a:effectLst/>
            </a:endParaRPr>
          </a:p>
        </p:txBody>
      </p:sp>
      <p:sp>
        <p:nvSpPr>
          <p:cNvPr id="60418" name="Rectangle 3"/>
          <p:cNvSpPr>
            <a:spLocks noGrp="1"/>
          </p:cNvSpPr>
          <p:nvPr>
            <p:ph type="body" idx="4294967295"/>
          </p:nvPr>
        </p:nvSpPr>
        <p:spPr>
          <a:xfrm>
            <a:off x="304800" y="1554163"/>
            <a:ext cx="8686800" cy="5018109"/>
          </a:xfrm>
        </p:spPr>
        <p:txBody>
          <a:bodyPr>
            <a:normAutofit fontScale="92500" lnSpcReduction="10000"/>
          </a:bodyPr>
          <a:lstStyle/>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algn="r" eaLnBrk="1" hangingPunct="1">
              <a:buFont typeface="Wingdings 2" pitchFamily="18" charset="2"/>
              <a:buNone/>
            </a:pPr>
            <a:endParaRPr lang="en-US" sz="1600" dirty="0" smtClean="0"/>
          </a:p>
          <a:p>
            <a:pPr algn="r" eaLnBrk="1" hangingPunct="1">
              <a:buFont typeface="Wingdings 2" pitchFamily="18" charset="2"/>
              <a:buNone/>
            </a:pPr>
            <a:r>
              <a:rPr lang="en-US" sz="1600" dirty="0" err="1" smtClean="0"/>
              <a:t>Berk</a:t>
            </a:r>
            <a:r>
              <a:rPr lang="en-US" sz="1600" dirty="0" smtClean="0"/>
              <a:t> L 2000. Child Development 5</a:t>
            </a:r>
            <a:r>
              <a:rPr lang="en-US" sz="1600" baseline="30000" dirty="0" smtClean="0"/>
              <a:t>th</a:t>
            </a:r>
            <a:r>
              <a:rPr lang="en-US" sz="1600" dirty="0" smtClean="0"/>
              <a:t> Ed. Boston, </a:t>
            </a:r>
            <a:r>
              <a:rPr lang="en-US" sz="1600" dirty="0" err="1" smtClean="0"/>
              <a:t>Allyn</a:t>
            </a:r>
            <a:r>
              <a:rPr lang="en-US" sz="1600" dirty="0" smtClean="0"/>
              <a:t> and Bacon, p372. </a:t>
            </a:r>
            <a:endParaRPr lang="en-AU" sz="1600" dirty="0" smtClean="0"/>
          </a:p>
          <a:p>
            <a:pPr algn="ctr" eaLnBrk="1" hangingPunct="1">
              <a:buNone/>
            </a:pPr>
            <a:r>
              <a:rPr lang="en-US" sz="800" b="1" dirty="0" smtClean="0">
                <a:cs typeface="Arial" charset="0"/>
              </a:rPr>
              <a:t>© Nielsen, 2010</a:t>
            </a:r>
            <a:endParaRPr lang="en-AU" sz="800" b="1" dirty="0" smtClean="0">
              <a:cs typeface="Arial" charset="0"/>
            </a:endParaRPr>
          </a:p>
          <a:p>
            <a:pPr algn="ctr" eaLnBrk="1" hangingPunct="1">
              <a:buFont typeface="Wingdings 2" pitchFamily="18" charset="2"/>
              <a:buNone/>
            </a:pPr>
            <a:endParaRPr lang="en-US" sz="800" dirty="0" smtClean="0"/>
          </a:p>
          <a:p>
            <a:pPr algn="r" eaLnBrk="1" hangingPunct="1">
              <a:buFont typeface="Wingdings 2" pitchFamily="18" charset="2"/>
              <a:buNone/>
            </a:pPr>
            <a:endParaRPr lang="en-AU" dirty="0" smtClean="0"/>
          </a:p>
        </p:txBody>
      </p:sp>
      <p:pic>
        <p:nvPicPr>
          <p:cNvPr id="60419" name="Picture 4" descr="mso20015"/>
          <p:cNvPicPr>
            <a:picLocks noChangeAspect="1" noChangeArrowheads="1"/>
          </p:cNvPicPr>
          <p:nvPr/>
        </p:nvPicPr>
        <p:blipFill>
          <a:blip r:embed="rId3" cstate="print"/>
          <a:srcRect/>
          <a:stretch>
            <a:fillRect/>
          </a:stretch>
        </p:blipFill>
        <p:spPr bwMode="auto">
          <a:xfrm>
            <a:off x="468313" y="1978025"/>
            <a:ext cx="8280400" cy="36703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1"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pPr eaLnBrk="1" hangingPunct="1"/>
            <a:r>
              <a:rPr lang="en-US" cap="none" smtClean="0">
                <a:effectLst/>
              </a:rPr>
              <a:t>Language Development - Vocabulary</a:t>
            </a:r>
            <a:endParaRPr lang="en-AU" cap="none" smtClean="0">
              <a:effectLst/>
            </a:endParaRPr>
          </a:p>
        </p:txBody>
      </p:sp>
      <p:sp>
        <p:nvSpPr>
          <p:cNvPr id="116739" name="Rectangle 3"/>
          <p:cNvSpPr>
            <a:spLocks noGrp="1"/>
          </p:cNvSpPr>
          <p:nvPr>
            <p:ph type="body" idx="4294967295"/>
          </p:nvPr>
        </p:nvSpPr>
        <p:spPr/>
        <p:txBody>
          <a:bodyPr/>
          <a:lstStyle/>
          <a:p>
            <a:pPr algn="ctr" eaLnBrk="1" hangingPunct="1">
              <a:buFont typeface="Wingdings 2" pitchFamily="18" charset="2"/>
              <a:buNone/>
            </a:pPr>
            <a:r>
              <a:rPr lang="en-US" sz="2800" smtClean="0"/>
              <a:t>The critical period for the development of language is from birth to adolescence.</a:t>
            </a:r>
          </a:p>
          <a:p>
            <a:pPr algn="ctr" eaLnBrk="1" hangingPunct="1">
              <a:buFont typeface="Wingdings 2" pitchFamily="18" charset="2"/>
              <a:buNone/>
            </a:pPr>
            <a:endParaRPr lang="en-US" smtClean="0"/>
          </a:p>
          <a:p>
            <a:pPr algn="ctr" eaLnBrk="1" hangingPunct="1">
              <a:buFont typeface="Wingdings 2" pitchFamily="18" charset="2"/>
              <a:buNone/>
            </a:pPr>
            <a:r>
              <a:rPr lang="en-US" smtClean="0"/>
              <a:t>6 years – 		10 000 words</a:t>
            </a:r>
          </a:p>
          <a:p>
            <a:pPr algn="ctr" eaLnBrk="1" hangingPunct="1">
              <a:buFont typeface="Wingdings 2" pitchFamily="18" charset="2"/>
              <a:buNone/>
            </a:pPr>
            <a:endParaRPr lang="en-US" smtClean="0"/>
          </a:p>
          <a:p>
            <a:pPr algn="ctr" eaLnBrk="1" hangingPunct="1">
              <a:buFont typeface="Wingdings 2" pitchFamily="18" charset="2"/>
              <a:buNone/>
            </a:pPr>
            <a:r>
              <a:rPr lang="en-US" smtClean="0"/>
              <a:t>Adolescent – 	40 000 words</a:t>
            </a:r>
          </a:p>
          <a:p>
            <a:pPr algn="ctr" eaLnBrk="1" hangingPunct="1">
              <a:buFont typeface="Wingdings 2" pitchFamily="18" charset="2"/>
              <a:buNone/>
            </a:pPr>
            <a:endParaRPr lang="en-US" smtClean="0"/>
          </a:p>
          <a:p>
            <a:pPr algn="ctr" eaLnBrk="1" hangingPunct="1">
              <a:buFont typeface="Wingdings 2" pitchFamily="18" charset="2"/>
              <a:buNone/>
            </a:pPr>
            <a:r>
              <a:rPr lang="en-US" sz="2800" smtClean="0"/>
              <a:t>What role does the teacher play in this development?</a:t>
            </a:r>
            <a:endParaRPr lang="en-AU" sz="2800" smtClean="0"/>
          </a:p>
        </p:txBody>
      </p:sp>
      <p:sp>
        <p:nvSpPr>
          <p:cNvPr id="4" name="Rectangle 3"/>
          <p:cNvSpPr/>
          <p:nvPr/>
        </p:nvSpPr>
        <p:spPr>
          <a:xfrm>
            <a:off x="3857620" y="6215082"/>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fade">
                                      <p:cBhvr>
                                        <p:cTn id="7" dur="1000"/>
                                        <p:tgtEl>
                                          <p:spTgt spid="116739">
                                            <p:txEl>
                                              <p:pRg st="0" end="0"/>
                                            </p:txEl>
                                          </p:spTgt>
                                        </p:tgtEl>
                                      </p:cBhvr>
                                    </p:animEffect>
                                    <p:anim calcmode="lin" valueType="num">
                                      <p:cBhvr>
                                        <p:cTn id="8" dur="1000" fill="hold"/>
                                        <p:tgtEl>
                                          <p:spTgt spid="1167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67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6739">
                                            <p:txEl>
                                              <p:pRg st="2" end="2"/>
                                            </p:txEl>
                                          </p:spTgt>
                                        </p:tgtEl>
                                        <p:attrNameLst>
                                          <p:attrName>style.visibility</p:attrName>
                                        </p:attrNameLst>
                                      </p:cBhvr>
                                      <p:to>
                                        <p:strVal val="visible"/>
                                      </p:to>
                                    </p:set>
                                    <p:animEffect transition="in" filter="fade">
                                      <p:cBhvr>
                                        <p:cTn id="14" dur="1000"/>
                                        <p:tgtEl>
                                          <p:spTgt spid="116739">
                                            <p:txEl>
                                              <p:pRg st="2" end="2"/>
                                            </p:txEl>
                                          </p:spTgt>
                                        </p:tgtEl>
                                      </p:cBhvr>
                                    </p:animEffect>
                                    <p:anim calcmode="lin" valueType="num">
                                      <p:cBhvr>
                                        <p:cTn id="15" dur="1000" fill="hold"/>
                                        <p:tgtEl>
                                          <p:spTgt spid="11673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67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6739">
                                            <p:txEl>
                                              <p:pRg st="4" end="4"/>
                                            </p:txEl>
                                          </p:spTgt>
                                        </p:tgtEl>
                                        <p:attrNameLst>
                                          <p:attrName>style.visibility</p:attrName>
                                        </p:attrNameLst>
                                      </p:cBhvr>
                                      <p:to>
                                        <p:strVal val="visible"/>
                                      </p:to>
                                    </p:set>
                                    <p:animEffect transition="in" filter="fade">
                                      <p:cBhvr>
                                        <p:cTn id="21" dur="1000"/>
                                        <p:tgtEl>
                                          <p:spTgt spid="116739">
                                            <p:txEl>
                                              <p:pRg st="4" end="4"/>
                                            </p:txEl>
                                          </p:spTgt>
                                        </p:tgtEl>
                                      </p:cBhvr>
                                    </p:animEffect>
                                    <p:anim calcmode="lin" valueType="num">
                                      <p:cBhvr>
                                        <p:cTn id="22" dur="1000" fill="hold"/>
                                        <p:tgtEl>
                                          <p:spTgt spid="11673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167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6739">
                                            <p:txEl>
                                              <p:pRg st="6" end="6"/>
                                            </p:txEl>
                                          </p:spTgt>
                                        </p:tgtEl>
                                        <p:attrNameLst>
                                          <p:attrName>style.visibility</p:attrName>
                                        </p:attrNameLst>
                                      </p:cBhvr>
                                      <p:to>
                                        <p:strVal val="visible"/>
                                      </p:to>
                                    </p:set>
                                    <p:animEffect transition="in" filter="fade">
                                      <p:cBhvr>
                                        <p:cTn id="28" dur="1000"/>
                                        <p:tgtEl>
                                          <p:spTgt spid="116739">
                                            <p:txEl>
                                              <p:pRg st="6" end="6"/>
                                            </p:txEl>
                                          </p:spTgt>
                                        </p:tgtEl>
                                      </p:cBhvr>
                                    </p:animEffect>
                                    <p:anim calcmode="lin" valueType="num">
                                      <p:cBhvr>
                                        <p:cTn id="29" dur="1000" fill="hold"/>
                                        <p:tgtEl>
                                          <p:spTgt spid="116739">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1673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5"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pPr eaLnBrk="1" hangingPunct="1"/>
            <a:r>
              <a:rPr lang="en-US" cap="none" smtClean="0">
                <a:effectLst/>
              </a:rPr>
              <a:t>Language development - Vocabulary</a:t>
            </a:r>
            <a:endParaRPr lang="en-AU" cap="none" smtClean="0">
              <a:effectLst/>
            </a:endParaRPr>
          </a:p>
        </p:txBody>
      </p:sp>
      <p:sp>
        <p:nvSpPr>
          <p:cNvPr id="117763" name="Rectangle 3"/>
          <p:cNvSpPr>
            <a:spLocks noGrp="1"/>
          </p:cNvSpPr>
          <p:nvPr>
            <p:ph type="body" idx="4294967295"/>
          </p:nvPr>
        </p:nvSpPr>
        <p:spPr/>
        <p:txBody>
          <a:bodyPr>
            <a:normAutofit lnSpcReduction="10000"/>
          </a:bodyPr>
          <a:lstStyle/>
          <a:p>
            <a:pPr eaLnBrk="1" hangingPunct="1">
              <a:buFont typeface="Wingdings 2" pitchFamily="18" charset="2"/>
              <a:buNone/>
            </a:pPr>
            <a:r>
              <a:rPr lang="en-US" u="sng" smtClean="0"/>
              <a:t>Research has shown that at the age of 3</a:t>
            </a:r>
            <a:r>
              <a:rPr lang="en-US" smtClean="0"/>
              <a:t> </a:t>
            </a:r>
            <a:r>
              <a:rPr lang="en-US" sz="2000" smtClean="0"/>
              <a:t>(4</a:t>
            </a:r>
            <a:r>
              <a:rPr lang="en-US" sz="2000" baseline="30000" smtClean="0"/>
              <a:t>th</a:t>
            </a:r>
            <a:r>
              <a:rPr lang="en-US" sz="2000" smtClean="0"/>
              <a:t> Birthday)</a:t>
            </a:r>
          </a:p>
          <a:p>
            <a:pPr eaLnBrk="1" hangingPunct="1">
              <a:buFont typeface="Wingdings 2" pitchFamily="18" charset="2"/>
              <a:buNone/>
            </a:pPr>
            <a:endParaRPr lang="en-US" sz="2000" smtClean="0"/>
          </a:p>
          <a:p>
            <a:pPr eaLnBrk="1" hangingPunct="1"/>
            <a:r>
              <a:rPr lang="en-US" sz="2800" smtClean="0"/>
              <a:t>Children with professional parents have heard approximately 43 million words</a:t>
            </a:r>
          </a:p>
          <a:p>
            <a:pPr eaLnBrk="1" hangingPunct="1"/>
            <a:endParaRPr lang="en-US" sz="2800" smtClean="0"/>
          </a:p>
          <a:p>
            <a:pPr eaLnBrk="1" hangingPunct="1"/>
            <a:r>
              <a:rPr lang="en-US" sz="2800" smtClean="0"/>
              <a:t>Children with working parents have heard approximately 23 million words</a:t>
            </a:r>
          </a:p>
          <a:p>
            <a:pPr eaLnBrk="1" hangingPunct="1"/>
            <a:endParaRPr lang="en-US" sz="2800" smtClean="0"/>
          </a:p>
          <a:p>
            <a:pPr eaLnBrk="1" hangingPunct="1"/>
            <a:r>
              <a:rPr lang="en-US" sz="2800" smtClean="0"/>
              <a:t>Children whose parents are unemployed (on welfare) have heard approximately 13 million words.</a:t>
            </a:r>
            <a:endParaRPr lang="en-AU" sz="2800" smtClean="0"/>
          </a:p>
        </p:txBody>
      </p:sp>
      <p:sp>
        <p:nvSpPr>
          <p:cNvPr id="4" name="Rectangle 3"/>
          <p:cNvSpPr/>
          <p:nvPr/>
        </p:nvSpPr>
        <p:spPr>
          <a:xfrm>
            <a:off x="4071934" y="642939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fade">
                                      <p:cBhvr>
                                        <p:cTn id="7" dur="1000"/>
                                        <p:tgtEl>
                                          <p:spTgt spid="117763">
                                            <p:txEl>
                                              <p:pRg st="0" end="0"/>
                                            </p:txEl>
                                          </p:spTgt>
                                        </p:tgtEl>
                                      </p:cBhvr>
                                    </p:animEffect>
                                    <p:anim calcmode="lin" valueType="num">
                                      <p:cBhvr>
                                        <p:cTn id="8" dur="1000" fill="hold"/>
                                        <p:tgtEl>
                                          <p:spTgt spid="1177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77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7763">
                                            <p:txEl>
                                              <p:pRg st="2" end="2"/>
                                            </p:txEl>
                                          </p:spTgt>
                                        </p:tgtEl>
                                        <p:attrNameLst>
                                          <p:attrName>style.visibility</p:attrName>
                                        </p:attrNameLst>
                                      </p:cBhvr>
                                      <p:to>
                                        <p:strVal val="visible"/>
                                      </p:to>
                                    </p:set>
                                    <p:animEffect transition="in" filter="fade">
                                      <p:cBhvr>
                                        <p:cTn id="14" dur="1000"/>
                                        <p:tgtEl>
                                          <p:spTgt spid="117763">
                                            <p:txEl>
                                              <p:pRg st="2" end="2"/>
                                            </p:txEl>
                                          </p:spTgt>
                                        </p:tgtEl>
                                      </p:cBhvr>
                                    </p:animEffect>
                                    <p:anim calcmode="lin" valueType="num">
                                      <p:cBhvr>
                                        <p:cTn id="15" dur="1000" fill="hold"/>
                                        <p:tgtEl>
                                          <p:spTgt spid="11776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77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7763">
                                            <p:txEl>
                                              <p:pRg st="4" end="4"/>
                                            </p:txEl>
                                          </p:spTgt>
                                        </p:tgtEl>
                                        <p:attrNameLst>
                                          <p:attrName>style.visibility</p:attrName>
                                        </p:attrNameLst>
                                      </p:cBhvr>
                                      <p:to>
                                        <p:strVal val="visible"/>
                                      </p:to>
                                    </p:set>
                                    <p:animEffect transition="in" filter="fade">
                                      <p:cBhvr>
                                        <p:cTn id="21" dur="1000"/>
                                        <p:tgtEl>
                                          <p:spTgt spid="117763">
                                            <p:txEl>
                                              <p:pRg st="4" end="4"/>
                                            </p:txEl>
                                          </p:spTgt>
                                        </p:tgtEl>
                                      </p:cBhvr>
                                    </p:animEffect>
                                    <p:anim calcmode="lin" valueType="num">
                                      <p:cBhvr>
                                        <p:cTn id="22" dur="1000" fill="hold"/>
                                        <p:tgtEl>
                                          <p:spTgt spid="11776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177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7763">
                                            <p:txEl>
                                              <p:pRg st="6" end="6"/>
                                            </p:txEl>
                                          </p:spTgt>
                                        </p:tgtEl>
                                        <p:attrNameLst>
                                          <p:attrName>style.visibility</p:attrName>
                                        </p:attrNameLst>
                                      </p:cBhvr>
                                      <p:to>
                                        <p:strVal val="visible"/>
                                      </p:to>
                                    </p:set>
                                    <p:animEffect transition="in" filter="fade">
                                      <p:cBhvr>
                                        <p:cTn id="28" dur="1000"/>
                                        <p:tgtEl>
                                          <p:spTgt spid="117763">
                                            <p:txEl>
                                              <p:pRg st="6" end="6"/>
                                            </p:txEl>
                                          </p:spTgt>
                                        </p:tgtEl>
                                      </p:cBhvr>
                                    </p:animEffect>
                                    <p:anim calcmode="lin" valueType="num">
                                      <p:cBhvr>
                                        <p:cTn id="29" dur="1000" fill="hold"/>
                                        <p:tgtEl>
                                          <p:spTgt spid="11776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1776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1050</Words>
  <Application>Microsoft Macintosh PowerPoint</Application>
  <PresentationFormat>On-screen Show (4:3)</PresentationFormat>
  <Paragraphs>216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Language Development</vt:lpstr>
      <vt:lpstr>Language Development</vt:lpstr>
      <vt:lpstr>Language Development</vt:lpstr>
      <vt:lpstr>Language development - Phonology</vt:lpstr>
      <vt:lpstr>Language development - Phonology</vt:lpstr>
      <vt:lpstr>Language Development</vt:lpstr>
      <vt:lpstr>Semantic development. . . Vocabulary development?</vt:lpstr>
      <vt:lpstr>Language Development - Vocabulary</vt:lpstr>
      <vt:lpstr>Language development - Vocabulary</vt:lpstr>
      <vt:lpstr>Language development - Vocabulary</vt:lpstr>
      <vt:lpstr>Language Development and Self-concept</vt:lpstr>
      <vt:lpstr>Language development - Grammar</vt:lpstr>
      <vt:lpstr>Language development - Grammar</vt:lpstr>
      <vt:lpstr>Language development - Grammar</vt:lpstr>
      <vt:lpstr>Language Development</vt:lpstr>
      <vt:lpstr>Language development- Pragmatics</vt:lpstr>
      <vt:lpstr>Oral Language encompasses:</vt:lpstr>
      <vt:lpstr>Natural Acquisition For Second Languages?</vt:lpstr>
      <vt:lpstr>Compare L1 and L2 Development . . .</vt:lpstr>
      <vt:lpstr>Multilingual Literacy: an integrated approach</vt:lpstr>
      <vt:lpstr>the Professional Learning Project</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Peter Nielsen</cp:lastModifiedBy>
  <cp:revision>5</cp:revision>
  <dcterms:created xsi:type="dcterms:W3CDTF">2010-03-01T03:25:11Z</dcterms:created>
  <dcterms:modified xsi:type="dcterms:W3CDTF">2020-07-13T04:06:26Z</dcterms:modified>
</cp:coreProperties>
</file>