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0" d="100"/>
          <a:sy n="160" d="100"/>
        </p:scale>
        <p:origin x="-326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A62B24-EB36-4FF0-8DD8-8FE1404E35C9}" type="doc">
      <dgm:prSet loTypeId="urn:microsoft.com/office/officeart/2005/8/layout/cycle7" loCatId="cycle" qsTypeId="urn:microsoft.com/office/officeart/2005/8/quickstyle/simple1#2" qsCatId="simple" csTypeId="urn:microsoft.com/office/officeart/2005/8/colors/accent0_3" csCatId="mainScheme" phldr="1"/>
      <dgm:spPr/>
      <dgm:t>
        <a:bodyPr/>
        <a:lstStyle/>
        <a:p>
          <a:endParaRPr lang="en-US"/>
        </a:p>
      </dgm:t>
    </dgm:pt>
    <dgm:pt modelId="{B6ABA283-582E-4EDA-BA6B-6C2B851B3878}">
      <dgm:prSet phldrT="[Text]" custT="1"/>
      <dgm:spPr/>
      <dgm:t>
        <a:bodyPr/>
        <a:lstStyle/>
        <a:p>
          <a:r>
            <a:rPr lang="en-US" sz="1800" b="1" dirty="0" smtClean="0">
              <a:solidFill>
                <a:srgbClr val="FFC000"/>
              </a:solidFill>
            </a:rPr>
            <a:t>Classroom</a:t>
          </a:r>
          <a:r>
            <a:rPr lang="en-US" sz="1600" dirty="0" smtClean="0">
              <a:solidFill>
                <a:srgbClr val="FFC000"/>
              </a:solidFill>
            </a:rPr>
            <a:t> </a:t>
          </a:r>
        </a:p>
        <a:p>
          <a:r>
            <a:rPr lang="en-US" sz="1600" dirty="0" smtClean="0"/>
            <a:t>Findings (Behaviour</a:t>
          </a:r>
          <a:r>
            <a:rPr lang="en-US" sz="1300" dirty="0" smtClean="0"/>
            <a:t>) </a:t>
          </a:r>
          <a:endParaRPr lang="en-US" sz="1300" dirty="0"/>
        </a:p>
      </dgm:t>
    </dgm:pt>
    <dgm:pt modelId="{73933817-A71B-4295-A2A3-18C6129D72D1}" type="parTrans" cxnId="{BBE68723-A219-4D98-BA4A-1E97BFDAE659}">
      <dgm:prSet/>
      <dgm:spPr/>
      <dgm:t>
        <a:bodyPr/>
        <a:lstStyle/>
        <a:p>
          <a:endParaRPr lang="en-US"/>
        </a:p>
      </dgm:t>
    </dgm:pt>
    <dgm:pt modelId="{808319F6-912A-4337-BE69-52EB8EABAF8A}" type="sibTrans" cxnId="{BBE68723-A219-4D98-BA4A-1E97BFDAE659}">
      <dgm:prSet/>
      <dgm:spPr/>
      <dgm:t>
        <a:bodyPr/>
        <a:lstStyle/>
        <a:p>
          <a:endParaRPr lang="en-US"/>
        </a:p>
      </dgm:t>
    </dgm:pt>
    <dgm:pt modelId="{7C6228C6-E66E-47F8-A6BB-268EF27249A4}">
      <dgm:prSet phldrT="[Text]" custT="1"/>
      <dgm:spPr/>
      <dgm:t>
        <a:bodyPr/>
        <a:lstStyle/>
        <a:p>
          <a:r>
            <a:rPr lang="en-US" sz="1800" b="1" dirty="0" smtClean="0">
              <a:solidFill>
                <a:srgbClr val="FFC000"/>
              </a:solidFill>
            </a:rPr>
            <a:t>Neuroscientific</a:t>
          </a:r>
          <a:r>
            <a:rPr lang="en-US" sz="1600" dirty="0" smtClean="0">
              <a:solidFill>
                <a:srgbClr val="FFC000"/>
              </a:solidFill>
            </a:rPr>
            <a:t> </a:t>
          </a:r>
        </a:p>
        <a:p>
          <a:r>
            <a:rPr lang="en-US" sz="1600" dirty="0" smtClean="0"/>
            <a:t>Findings (Biology)</a:t>
          </a:r>
          <a:endParaRPr lang="en-US" sz="1600" dirty="0"/>
        </a:p>
      </dgm:t>
    </dgm:pt>
    <dgm:pt modelId="{0104D488-5807-4E58-BD2E-CB2DB021A404}" type="parTrans" cxnId="{D48A549B-9930-4A25-B025-D5BA535E73E4}">
      <dgm:prSet/>
      <dgm:spPr/>
      <dgm:t>
        <a:bodyPr/>
        <a:lstStyle/>
        <a:p>
          <a:endParaRPr lang="en-US"/>
        </a:p>
      </dgm:t>
    </dgm:pt>
    <dgm:pt modelId="{ADA0CF66-FF14-42C7-A200-326419CF7ABA}" type="sibTrans" cxnId="{D48A549B-9930-4A25-B025-D5BA535E73E4}">
      <dgm:prSet/>
      <dgm:spPr/>
      <dgm:t>
        <a:bodyPr/>
        <a:lstStyle/>
        <a:p>
          <a:endParaRPr lang="en-US"/>
        </a:p>
      </dgm:t>
    </dgm:pt>
    <dgm:pt modelId="{2F9D0127-E2C2-47E3-B9F6-5464968478E4}">
      <dgm:prSet phldrT="[Text]" custT="1"/>
      <dgm:spPr/>
      <dgm:t>
        <a:bodyPr/>
        <a:lstStyle/>
        <a:p>
          <a:pPr>
            <a:lnSpc>
              <a:spcPct val="80000"/>
            </a:lnSpc>
            <a:spcAft>
              <a:spcPts val="600"/>
            </a:spcAft>
          </a:pPr>
          <a:r>
            <a:rPr lang="en-US" sz="1800" b="1" dirty="0" smtClean="0">
              <a:solidFill>
                <a:srgbClr val="FFC000"/>
              </a:solidFill>
            </a:rPr>
            <a:t>Theoretical / Experimental</a:t>
          </a:r>
          <a:r>
            <a:rPr lang="en-US" sz="3400" dirty="0" smtClean="0">
              <a:solidFill>
                <a:srgbClr val="FFC000"/>
              </a:solidFill>
            </a:rPr>
            <a:t> </a:t>
          </a:r>
          <a:r>
            <a:rPr lang="en-US" sz="1600" dirty="0" smtClean="0"/>
            <a:t>Findings</a:t>
          </a:r>
          <a:endParaRPr lang="en-US" sz="1600" dirty="0"/>
        </a:p>
      </dgm:t>
    </dgm:pt>
    <dgm:pt modelId="{7AC31631-AAA9-4164-858A-908EBEE720F2}" type="parTrans" cxnId="{D66809B1-D7E1-435D-8D7E-2B263267542B}">
      <dgm:prSet/>
      <dgm:spPr/>
      <dgm:t>
        <a:bodyPr/>
        <a:lstStyle/>
        <a:p>
          <a:endParaRPr lang="en-US"/>
        </a:p>
      </dgm:t>
    </dgm:pt>
    <dgm:pt modelId="{6D13C51A-4960-4EA5-878D-AD41C0680386}" type="sibTrans" cxnId="{D66809B1-D7E1-435D-8D7E-2B263267542B}">
      <dgm:prSet/>
      <dgm:spPr/>
      <dgm:t>
        <a:bodyPr/>
        <a:lstStyle/>
        <a:p>
          <a:endParaRPr lang="en-US">
            <a:solidFill>
              <a:srgbClr val="00B050"/>
            </a:solidFill>
          </a:endParaRPr>
        </a:p>
      </dgm:t>
    </dgm:pt>
    <dgm:pt modelId="{1F616969-48EA-4A35-B3BF-7297AE45AD65}" type="pres">
      <dgm:prSet presAssocID="{21A62B24-EB36-4FF0-8DD8-8FE1404E35C9}" presName="Name0" presStyleCnt="0">
        <dgm:presLayoutVars>
          <dgm:dir/>
          <dgm:resizeHandles val="exact"/>
        </dgm:presLayoutVars>
      </dgm:prSet>
      <dgm:spPr/>
      <dgm:t>
        <a:bodyPr/>
        <a:lstStyle/>
        <a:p>
          <a:endParaRPr lang="en-US"/>
        </a:p>
      </dgm:t>
    </dgm:pt>
    <dgm:pt modelId="{22B2A4F4-C50E-4E49-B015-EC92A30388FA}" type="pres">
      <dgm:prSet presAssocID="{B6ABA283-582E-4EDA-BA6B-6C2B851B3878}" presName="node" presStyleLbl="node1" presStyleIdx="0" presStyleCnt="3">
        <dgm:presLayoutVars>
          <dgm:bulletEnabled val="1"/>
        </dgm:presLayoutVars>
      </dgm:prSet>
      <dgm:spPr/>
      <dgm:t>
        <a:bodyPr/>
        <a:lstStyle/>
        <a:p>
          <a:endParaRPr lang="en-US"/>
        </a:p>
      </dgm:t>
    </dgm:pt>
    <dgm:pt modelId="{5FD11361-3C67-408A-9934-A0570DEBF4B6}" type="pres">
      <dgm:prSet presAssocID="{808319F6-912A-4337-BE69-52EB8EABAF8A}" presName="sibTrans" presStyleLbl="sibTrans2D1" presStyleIdx="0" presStyleCnt="3"/>
      <dgm:spPr/>
      <dgm:t>
        <a:bodyPr/>
        <a:lstStyle/>
        <a:p>
          <a:endParaRPr lang="en-US"/>
        </a:p>
      </dgm:t>
    </dgm:pt>
    <dgm:pt modelId="{35560BA5-6759-4C46-B3A7-28E0EF3EE109}" type="pres">
      <dgm:prSet presAssocID="{808319F6-912A-4337-BE69-52EB8EABAF8A}" presName="connectorText" presStyleLbl="sibTrans2D1" presStyleIdx="0" presStyleCnt="3"/>
      <dgm:spPr/>
      <dgm:t>
        <a:bodyPr/>
        <a:lstStyle/>
        <a:p>
          <a:endParaRPr lang="en-US"/>
        </a:p>
      </dgm:t>
    </dgm:pt>
    <dgm:pt modelId="{241E196B-BA42-4CB1-9174-80B37A850825}" type="pres">
      <dgm:prSet presAssocID="{7C6228C6-E66E-47F8-A6BB-268EF27249A4}" presName="node" presStyleLbl="node1" presStyleIdx="1" presStyleCnt="3">
        <dgm:presLayoutVars>
          <dgm:bulletEnabled val="1"/>
        </dgm:presLayoutVars>
      </dgm:prSet>
      <dgm:spPr/>
      <dgm:t>
        <a:bodyPr/>
        <a:lstStyle/>
        <a:p>
          <a:endParaRPr lang="en-US"/>
        </a:p>
      </dgm:t>
    </dgm:pt>
    <dgm:pt modelId="{44EF6AB7-DD59-47A2-830A-674A8E7E835A}" type="pres">
      <dgm:prSet presAssocID="{ADA0CF66-FF14-42C7-A200-326419CF7ABA}" presName="sibTrans" presStyleLbl="sibTrans2D1" presStyleIdx="1" presStyleCnt="3"/>
      <dgm:spPr/>
      <dgm:t>
        <a:bodyPr/>
        <a:lstStyle/>
        <a:p>
          <a:endParaRPr lang="en-US"/>
        </a:p>
      </dgm:t>
    </dgm:pt>
    <dgm:pt modelId="{831B3062-BD9E-4414-95B8-5DB19A0662E3}" type="pres">
      <dgm:prSet presAssocID="{ADA0CF66-FF14-42C7-A200-326419CF7ABA}" presName="connectorText" presStyleLbl="sibTrans2D1" presStyleIdx="1" presStyleCnt="3"/>
      <dgm:spPr/>
      <dgm:t>
        <a:bodyPr/>
        <a:lstStyle/>
        <a:p>
          <a:endParaRPr lang="en-US"/>
        </a:p>
      </dgm:t>
    </dgm:pt>
    <dgm:pt modelId="{E4606E41-0B2F-4483-A2C9-1A7671CA3159}" type="pres">
      <dgm:prSet presAssocID="{2F9D0127-E2C2-47E3-B9F6-5464968478E4}" presName="node" presStyleLbl="node1" presStyleIdx="2" presStyleCnt="3">
        <dgm:presLayoutVars>
          <dgm:bulletEnabled val="1"/>
        </dgm:presLayoutVars>
      </dgm:prSet>
      <dgm:spPr/>
      <dgm:t>
        <a:bodyPr/>
        <a:lstStyle/>
        <a:p>
          <a:endParaRPr lang="en-US"/>
        </a:p>
      </dgm:t>
    </dgm:pt>
    <dgm:pt modelId="{887830C3-04E7-467F-9004-A8D73AF47435}" type="pres">
      <dgm:prSet presAssocID="{6D13C51A-4960-4EA5-878D-AD41C0680386}" presName="sibTrans" presStyleLbl="sibTrans2D1" presStyleIdx="2" presStyleCnt="3"/>
      <dgm:spPr/>
      <dgm:t>
        <a:bodyPr/>
        <a:lstStyle/>
        <a:p>
          <a:endParaRPr lang="en-US"/>
        </a:p>
      </dgm:t>
    </dgm:pt>
    <dgm:pt modelId="{9875521A-D3DB-4147-9974-74B2A1924471}" type="pres">
      <dgm:prSet presAssocID="{6D13C51A-4960-4EA5-878D-AD41C0680386}" presName="connectorText" presStyleLbl="sibTrans2D1" presStyleIdx="2" presStyleCnt="3"/>
      <dgm:spPr/>
      <dgm:t>
        <a:bodyPr/>
        <a:lstStyle/>
        <a:p>
          <a:endParaRPr lang="en-US"/>
        </a:p>
      </dgm:t>
    </dgm:pt>
  </dgm:ptLst>
  <dgm:cxnLst>
    <dgm:cxn modelId="{D48A549B-9930-4A25-B025-D5BA535E73E4}" srcId="{21A62B24-EB36-4FF0-8DD8-8FE1404E35C9}" destId="{7C6228C6-E66E-47F8-A6BB-268EF27249A4}" srcOrd="1" destOrd="0" parTransId="{0104D488-5807-4E58-BD2E-CB2DB021A404}" sibTransId="{ADA0CF66-FF14-42C7-A200-326419CF7ABA}"/>
    <dgm:cxn modelId="{BBE68723-A219-4D98-BA4A-1E97BFDAE659}" srcId="{21A62B24-EB36-4FF0-8DD8-8FE1404E35C9}" destId="{B6ABA283-582E-4EDA-BA6B-6C2B851B3878}" srcOrd="0" destOrd="0" parTransId="{73933817-A71B-4295-A2A3-18C6129D72D1}" sibTransId="{808319F6-912A-4337-BE69-52EB8EABAF8A}"/>
    <dgm:cxn modelId="{0134BE64-058B-43AB-BB06-CA4B544A3265}" type="presOf" srcId="{7C6228C6-E66E-47F8-A6BB-268EF27249A4}" destId="{241E196B-BA42-4CB1-9174-80B37A850825}" srcOrd="0" destOrd="0" presId="urn:microsoft.com/office/officeart/2005/8/layout/cycle7"/>
    <dgm:cxn modelId="{CB8E5E86-C1D4-4331-AC67-ED862F5EA138}" type="presOf" srcId="{B6ABA283-582E-4EDA-BA6B-6C2B851B3878}" destId="{22B2A4F4-C50E-4E49-B015-EC92A30388FA}" srcOrd="0" destOrd="0" presId="urn:microsoft.com/office/officeart/2005/8/layout/cycle7"/>
    <dgm:cxn modelId="{7C812C8F-DAA2-46BF-B2B0-AE43F5E89619}" type="presOf" srcId="{2F9D0127-E2C2-47E3-B9F6-5464968478E4}" destId="{E4606E41-0B2F-4483-A2C9-1A7671CA3159}" srcOrd="0" destOrd="0" presId="urn:microsoft.com/office/officeart/2005/8/layout/cycle7"/>
    <dgm:cxn modelId="{FFFD7B7C-1D93-4120-88DB-39950FE633BF}" type="presOf" srcId="{808319F6-912A-4337-BE69-52EB8EABAF8A}" destId="{5FD11361-3C67-408A-9934-A0570DEBF4B6}" srcOrd="0" destOrd="0" presId="urn:microsoft.com/office/officeart/2005/8/layout/cycle7"/>
    <dgm:cxn modelId="{CE0DEF16-D9E8-4F36-90AE-DB517C99A94B}" type="presOf" srcId="{ADA0CF66-FF14-42C7-A200-326419CF7ABA}" destId="{831B3062-BD9E-4414-95B8-5DB19A0662E3}" srcOrd="1" destOrd="0" presId="urn:microsoft.com/office/officeart/2005/8/layout/cycle7"/>
    <dgm:cxn modelId="{8F1EF116-9F07-4939-8E79-439B9D1FF4FC}" type="presOf" srcId="{6D13C51A-4960-4EA5-878D-AD41C0680386}" destId="{887830C3-04E7-467F-9004-A8D73AF47435}" srcOrd="0" destOrd="0" presId="urn:microsoft.com/office/officeart/2005/8/layout/cycle7"/>
    <dgm:cxn modelId="{7C293E1C-3599-45F8-ABF0-CC3BD833F1B6}" type="presOf" srcId="{6D13C51A-4960-4EA5-878D-AD41C0680386}" destId="{9875521A-D3DB-4147-9974-74B2A1924471}" srcOrd="1" destOrd="0" presId="urn:microsoft.com/office/officeart/2005/8/layout/cycle7"/>
    <dgm:cxn modelId="{D66809B1-D7E1-435D-8D7E-2B263267542B}" srcId="{21A62B24-EB36-4FF0-8DD8-8FE1404E35C9}" destId="{2F9D0127-E2C2-47E3-B9F6-5464968478E4}" srcOrd="2" destOrd="0" parTransId="{7AC31631-AAA9-4164-858A-908EBEE720F2}" sibTransId="{6D13C51A-4960-4EA5-878D-AD41C0680386}"/>
    <dgm:cxn modelId="{7DD88DF1-A654-4144-8A0B-0726EF0CBFDE}" type="presOf" srcId="{ADA0CF66-FF14-42C7-A200-326419CF7ABA}" destId="{44EF6AB7-DD59-47A2-830A-674A8E7E835A}" srcOrd="0" destOrd="0" presId="urn:microsoft.com/office/officeart/2005/8/layout/cycle7"/>
    <dgm:cxn modelId="{A20626B7-832F-4EFF-AFEF-A739D3E86AB9}" type="presOf" srcId="{808319F6-912A-4337-BE69-52EB8EABAF8A}" destId="{35560BA5-6759-4C46-B3A7-28E0EF3EE109}" srcOrd="1" destOrd="0" presId="urn:microsoft.com/office/officeart/2005/8/layout/cycle7"/>
    <dgm:cxn modelId="{68A7D9A6-1E7C-4D9E-8AC0-D35F2F32EF9D}" type="presOf" srcId="{21A62B24-EB36-4FF0-8DD8-8FE1404E35C9}" destId="{1F616969-48EA-4A35-B3BF-7297AE45AD65}" srcOrd="0" destOrd="0" presId="urn:microsoft.com/office/officeart/2005/8/layout/cycle7"/>
    <dgm:cxn modelId="{1000DF7E-0698-4BA0-8B72-3399893054C5}" type="presParOf" srcId="{1F616969-48EA-4A35-B3BF-7297AE45AD65}" destId="{22B2A4F4-C50E-4E49-B015-EC92A30388FA}" srcOrd="0" destOrd="0" presId="urn:microsoft.com/office/officeart/2005/8/layout/cycle7"/>
    <dgm:cxn modelId="{A029B444-0FEF-48E8-B6F5-6005145D6E8A}" type="presParOf" srcId="{1F616969-48EA-4A35-B3BF-7297AE45AD65}" destId="{5FD11361-3C67-408A-9934-A0570DEBF4B6}" srcOrd="1" destOrd="0" presId="urn:microsoft.com/office/officeart/2005/8/layout/cycle7"/>
    <dgm:cxn modelId="{B033DC2E-AF8F-49CC-9CF9-AEF8F9460668}" type="presParOf" srcId="{5FD11361-3C67-408A-9934-A0570DEBF4B6}" destId="{35560BA5-6759-4C46-B3A7-28E0EF3EE109}" srcOrd="0" destOrd="0" presId="urn:microsoft.com/office/officeart/2005/8/layout/cycle7"/>
    <dgm:cxn modelId="{20D46EF3-8AE7-45CE-8002-70A9F761D66D}" type="presParOf" srcId="{1F616969-48EA-4A35-B3BF-7297AE45AD65}" destId="{241E196B-BA42-4CB1-9174-80B37A850825}" srcOrd="2" destOrd="0" presId="urn:microsoft.com/office/officeart/2005/8/layout/cycle7"/>
    <dgm:cxn modelId="{4F23F65D-A611-4C9A-985B-1C5C84584625}" type="presParOf" srcId="{1F616969-48EA-4A35-B3BF-7297AE45AD65}" destId="{44EF6AB7-DD59-47A2-830A-674A8E7E835A}" srcOrd="3" destOrd="0" presId="urn:microsoft.com/office/officeart/2005/8/layout/cycle7"/>
    <dgm:cxn modelId="{1FE10BBA-951C-4E30-9AD2-FE7415EB6F0E}" type="presParOf" srcId="{44EF6AB7-DD59-47A2-830A-674A8E7E835A}" destId="{831B3062-BD9E-4414-95B8-5DB19A0662E3}" srcOrd="0" destOrd="0" presId="urn:microsoft.com/office/officeart/2005/8/layout/cycle7"/>
    <dgm:cxn modelId="{A8FA0004-9681-4D44-B844-E39EA162D2B8}" type="presParOf" srcId="{1F616969-48EA-4A35-B3BF-7297AE45AD65}" destId="{E4606E41-0B2F-4483-A2C9-1A7671CA3159}" srcOrd="4" destOrd="0" presId="urn:microsoft.com/office/officeart/2005/8/layout/cycle7"/>
    <dgm:cxn modelId="{3B46A8C6-4900-492A-950B-CE935CE9D48F}" type="presParOf" srcId="{1F616969-48EA-4A35-B3BF-7297AE45AD65}" destId="{887830C3-04E7-467F-9004-A8D73AF47435}" srcOrd="5" destOrd="0" presId="urn:microsoft.com/office/officeart/2005/8/layout/cycle7"/>
    <dgm:cxn modelId="{4F6E3A0E-7662-4ACA-94C9-F179E1299DF5}" type="presParOf" srcId="{887830C3-04E7-467F-9004-A8D73AF47435}" destId="{9875521A-D3DB-4147-9974-74B2A1924471}"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0D729A-4562-429B-BE92-73B0CFCF653E}" type="doc">
      <dgm:prSet loTypeId="urn:microsoft.com/office/officeart/2005/8/layout/process4" loCatId="list" qsTypeId="urn:microsoft.com/office/officeart/2005/8/quickstyle/3d7" qsCatId="3D" csTypeId="urn:microsoft.com/office/officeart/2005/8/colors/accent1_2#1" csCatId="accent1" phldr="1"/>
      <dgm:spPr/>
      <dgm:t>
        <a:bodyPr/>
        <a:lstStyle/>
        <a:p>
          <a:endParaRPr lang="en-US"/>
        </a:p>
      </dgm:t>
    </dgm:pt>
    <dgm:pt modelId="{BF4663FD-F4A4-4249-BAFD-506FAF10FF80}">
      <dgm:prSet phldrT="[Text]"/>
      <dgm:spPr/>
      <dgm:t>
        <a:bodyPr/>
        <a:lstStyle/>
        <a:p>
          <a:r>
            <a:rPr lang="en-US" b="1" dirty="0" smtClean="0"/>
            <a:t>First Stage</a:t>
          </a:r>
          <a:endParaRPr lang="en-US" b="1" dirty="0"/>
        </a:p>
      </dgm:t>
    </dgm:pt>
    <dgm:pt modelId="{F22BD2BC-CBC6-433B-9723-4A9A3E3951A4}" type="parTrans" cxnId="{9FD65EFC-2E0C-4EBE-AA23-03279CC59AD9}">
      <dgm:prSet/>
      <dgm:spPr/>
      <dgm:t>
        <a:bodyPr/>
        <a:lstStyle/>
        <a:p>
          <a:endParaRPr lang="en-US"/>
        </a:p>
      </dgm:t>
    </dgm:pt>
    <dgm:pt modelId="{17DE6351-3FAA-46B4-AFA1-61178AD02E26}" type="sibTrans" cxnId="{9FD65EFC-2E0C-4EBE-AA23-03279CC59AD9}">
      <dgm:prSet/>
      <dgm:spPr/>
      <dgm:t>
        <a:bodyPr/>
        <a:lstStyle/>
        <a:p>
          <a:endParaRPr lang="en-US"/>
        </a:p>
      </dgm:t>
    </dgm:pt>
    <dgm:pt modelId="{F146D368-3F75-43EA-A12D-606F316EC2AE}">
      <dgm:prSet phldrT="[Text]" custT="1"/>
      <dgm:spPr/>
      <dgm:t>
        <a:bodyPr/>
        <a:lstStyle/>
        <a:p>
          <a:r>
            <a:rPr lang="en-US" sz="1600" b="1" i="0" dirty="0" smtClean="0"/>
            <a:t>Observe:</a:t>
          </a:r>
          <a:endParaRPr lang="en-US" sz="1600" b="1" i="0" dirty="0"/>
        </a:p>
      </dgm:t>
    </dgm:pt>
    <dgm:pt modelId="{FBF1B588-1B21-4CD6-A48B-C4DE9EDE7CAB}" type="parTrans" cxnId="{5E5E1697-58A9-4040-8C44-A487BF7F996F}">
      <dgm:prSet/>
      <dgm:spPr/>
      <dgm:t>
        <a:bodyPr/>
        <a:lstStyle/>
        <a:p>
          <a:endParaRPr lang="en-US"/>
        </a:p>
      </dgm:t>
    </dgm:pt>
    <dgm:pt modelId="{27D760B2-DEC9-4553-93E4-2D0603C51ED4}" type="sibTrans" cxnId="{5E5E1697-58A9-4040-8C44-A487BF7F996F}">
      <dgm:prSet/>
      <dgm:spPr/>
      <dgm:t>
        <a:bodyPr/>
        <a:lstStyle/>
        <a:p>
          <a:endParaRPr lang="en-US"/>
        </a:p>
      </dgm:t>
    </dgm:pt>
    <dgm:pt modelId="{063FB853-158D-4BF3-9942-CC9ECE32AFA1}">
      <dgm:prSet phldrT="[Text]" custT="1"/>
      <dgm:spPr/>
      <dgm:t>
        <a:bodyPr/>
        <a:lstStyle/>
        <a:p>
          <a:r>
            <a:rPr lang="en-US" sz="1300" b="1" dirty="0" smtClean="0"/>
            <a:t>Ongoing events</a:t>
          </a:r>
        </a:p>
        <a:p>
          <a:r>
            <a:rPr lang="en-US" sz="1300" b="1" dirty="0" smtClean="0"/>
            <a:t>Transactions</a:t>
          </a:r>
        </a:p>
        <a:p>
          <a:r>
            <a:rPr lang="en-US" sz="1300" b="1" dirty="0" smtClean="0"/>
            <a:t>Informal remarks</a:t>
          </a:r>
        </a:p>
        <a:p>
          <a:r>
            <a:rPr lang="en-US" sz="1300" b="1" dirty="0" smtClean="0"/>
            <a:t>Background Information</a:t>
          </a:r>
          <a:endParaRPr lang="en-US" sz="1300" b="1" dirty="0"/>
        </a:p>
      </dgm:t>
    </dgm:pt>
    <dgm:pt modelId="{391761BD-9099-4790-A501-D20730C1B321}" type="parTrans" cxnId="{983641D0-00B1-4619-B993-E40FCE744FA6}">
      <dgm:prSet/>
      <dgm:spPr/>
      <dgm:t>
        <a:bodyPr/>
        <a:lstStyle/>
        <a:p>
          <a:endParaRPr lang="en-US"/>
        </a:p>
      </dgm:t>
    </dgm:pt>
    <dgm:pt modelId="{8F7A9808-3234-4147-A464-D6DD4ED86069}" type="sibTrans" cxnId="{983641D0-00B1-4619-B993-E40FCE744FA6}">
      <dgm:prSet/>
      <dgm:spPr/>
      <dgm:t>
        <a:bodyPr/>
        <a:lstStyle/>
        <a:p>
          <a:endParaRPr lang="en-US"/>
        </a:p>
      </dgm:t>
    </dgm:pt>
    <dgm:pt modelId="{73C9B85B-0BB7-4997-9EE8-815177F331DA}">
      <dgm:prSet phldrT="[Text]"/>
      <dgm:spPr/>
      <dgm:t>
        <a:bodyPr/>
        <a:lstStyle/>
        <a:p>
          <a:r>
            <a:rPr lang="en-US" b="1" dirty="0" smtClean="0"/>
            <a:t>Second Stage</a:t>
          </a:r>
          <a:endParaRPr lang="en-US" b="1" dirty="0"/>
        </a:p>
      </dgm:t>
    </dgm:pt>
    <dgm:pt modelId="{345AD4F0-B3CE-430D-AF7E-282BAE10B97A}" type="parTrans" cxnId="{BFB6BF1D-E8C9-4C76-98B0-64B948BFDD5F}">
      <dgm:prSet/>
      <dgm:spPr/>
      <dgm:t>
        <a:bodyPr/>
        <a:lstStyle/>
        <a:p>
          <a:endParaRPr lang="en-US"/>
        </a:p>
      </dgm:t>
    </dgm:pt>
    <dgm:pt modelId="{D8CF4448-EE2B-4851-95A6-ACBE15A0AC54}" type="sibTrans" cxnId="{BFB6BF1D-E8C9-4C76-98B0-64B948BFDD5F}">
      <dgm:prSet/>
      <dgm:spPr/>
      <dgm:t>
        <a:bodyPr/>
        <a:lstStyle/>
        <a:p>
          <a:endParaRPr lang="en-US"/>
        </a:p>
      </dgm:t>
    </dgm:pt>
    <dgm:pt modelId="{7549758C-051D-43BF-A77B-B5332C0ECA5A}">
      <dgm:prSet phldrT="[Text]" custT="1"/>
      <dgm:spPr/>
      <dgm:t>
        <a:bodyPr/>
        <a:lstStyle/>
        <a:p>
          <a:r>
            <a:rPr lang="en-US" sz="1600" b="1" dirty="0" smtClean="0"/>
            <a:t>Inquire Further:</a:t>
          </a:r>
          <a:endParaRPr lang="en-US" sz="1600" b="1" dirty="0"/>
        </a:p>
      </dgm:t>
    </dgm:pt>
    <dgm:pt modelId="{2062CADE-FEE1-4404-A5F3-0C7A7FCBEF6D}" type="parTrans" cxnId="{168B3233-6E4D-4E21-BEAE-435C665A400A}">
      <dgm:prSet/>
      <dgm:spPr/>
      <dgm:t>
        <a:bodyPr/>
        <a:lstStyle/>
        <a:p>
          <a:endParaRPr lang="en-US"/>
        </a:p>
      </dgm:t>
    </dgm:pt>
    <dgm:pt modelId="{81BE8249-E997-4A30-8F07-E5947D64952D}" type="sibTrans" cxnId="{168B3233-6E4D-4E21-BEAE-435C665A400A}">
      <dgm:prSet/>
      <dgm:spPr/>
      <dgm:t>
        <a:bodyPr/>
        <a:lstStyle/>
        <a:p>
          <a:endParaRPr lang="en-US"/>
        </a:p>
      </dgm:t>
    </dgm:pt>
    <dgm:pt modelId="{D70EEC8F-BEA7-4CDF-993A-323DCA84DD92}">
      <dgm:prSet phldrT="[Text]" custT="1"/>
      <dgm:spPr/>
      <dgm:t>
        <a:bodyPr/>
        <a:lstStyle/>
        <a:p>
          <a:r>
            <a:rPr lang="en-US" sz="1300" b="1" dirty="0" smtClean="0"/>
            <a:t>Focus on issues selected in first stage</a:t>
          </a:r>
        </a:p>
        <a:p>
          <a:r>
            <a:rPr lang="en-US" sz="1300" b="1" dirty="0" smtClean="0"/>
            <a:t>Refine areas for sustained / intensive inquiry</a:t>
          </a:r>
        </a:p>
        <a:p>
          <a:r>
            <a:rPr lang="en-US" sz="1300" b="1" dirty="0" smtClean="0"/>
            <a:t>Observe more systematically and selectively</a:t>
          </a:r>
          <a:endParaRPr lang="en-US" sz="1300" b="1" dirty="0"/>
        </a:p>
      </dgm:t>
    </dgm:pt>
    <dgm:pt modelId="{87F69EE4-987D-47AE-B634-EF871B69ECB8}" type="parTrans" cxnId="{0424F284-FCF2-415B-9051-EFF4DBFF8A12}">
      <dgm:prSet/>
      <dgm:spPr/>
      <dgm:t>
        <a:bodyPr/>
        <a:lstStyle/>
        <a:p>
          <a:endParaRPr lang="en-US"/>
        </a:p>
      </dgm:t>
    </dgm:pt>
    <dgm:pt modelId="{F68A86A8-32B0-43B6-ABFD-5C5CDEE61E7E}" type="sibTrans" cxnId="{0424F284-FCF2-415B-9051-EFF4DBFF8A12}">
      <dgm:prSet/>
      <dgm:spPr/>
      <dgm:t>
        <a:bodyPr/>
        <a:lstStyle/>
        <a:p>
          <a:endParaRPr lang="en-US"/>
        </a:p>
      </dgm:t>
    </dgm:pt>
    <dgm:pt modelId="{A1303103-7AC7-4707-BD08-326D19879DA5}">
      <dgm:prSet phldrT="[Text]"/>
      <dgm:spPr/>
      <dgm:t>
        <a:bodyPr/>
        <a:lstStyle/>
        <a:p>
          <a:r>
            <a:rPr lang="en-US" b="1" dirty="0" smtClean="0"/>
            <a:t>Third Stage</a:t>
          </a:r>
          <a:endParaRPr lang="en-US" b="1" dirty="0"/>
        </a:p>
      </dgm:t>
    </dgm:pt>
    <dgm:pt modelId="{452BB2A8-7264-4C86-AD34-0AC20EE18B07}" type="parTrans" cxnId="{DFDBE9D4-CBB2-4719-AFB0-7AADAEA2C166}">
      <dgm:prSet/>
      <dgm:spPr/>
      <dgm:t>
        <a:bodyPr/>
        <a:lstStyle/>
        <a:p>
          <a:endParaRPr lang="en-US"/>
        </a:p>
      </dgm:t>
    </dgm:pt>
    <dgm:pt modelId="{925A3B39-3A3E-468D-8D5E-A519987EC530}" type="sibTrans" cxnId="{DFDBE9D4-CBB2-4719-AFB0-7AADAEA2C166}">
      <dgm:prSet/>
      <dgm:spPr/>
      <dgm:t>
        <a:bodyPr/>
        <a:lstStyle/>
        <a:p>
          <a:endParaRPr lang="en-US"/>
        </a:p>
      </dgm:t>
    </dgm:pt>
    <dgm:pt modelId="{6DEB9700-26D5-42AC-A2DA-79AE811D36C4}">
      <dgm:prSet phldrT="[Text]" custT="1"/>
      <dgm:spPr/>
      <dgm:t>
        <a:bodyPr/>
        <a:lstStyle/>
        <a:p>
          <a:r>
            <a:rPr lang="en-US" sz="1600" b="1" dirty="0" smtClean="0"/>
            <a:t>Seek to Explain</a:t>
          </a:r>
          <a:endParaRPr lang="en-US" sz="1600" b="1" dirty="0"/>
        </a:p>
      </dgm:t>
    </dgm:pt>
    <dgm:pt modelId="{8124BCCC-0566-4A40-B4B6-356468663177}" type="parTrans" cxnId="{A24918A7-53FF-4245-8D1E-45A1C5B1C65C}">
      <dgm:prSet/>
      <dgm:spPr/>
      <dgm:t>
        <a:bodyPr/>
        <a:lstStyle/>
        <a:p>
          <a:endParaRPr lang="en-US"/>
        </a:p>
      </dgm:t>
    </dgm:pt>
    <dgm:pt modelId="{E022822E-EB25-478D-A01C-7BCA7FD9F87E}" type="sibTrans" cxnId="{A24918A7-53FF-4245-8D1E-45A1C5B1C65C}">
      <dgm:prSet/>
      <dgm:spPr/>
      <dgm:t>
        <a:bodyPr/>
        <a:lstStyle/>
        <a:p>
          <a:endParaRPr lang="en-US"/>
        </a:p>
      </dgm:t>
    </dgm:pt>
    <dgm:pt modelId="{D5E2A7C3-6A12-48BA-A275-BC292C07BE75}">
      <dgm:prSet phldrT="[Text]" custT="1"/>
      <dgm:spPr/>
      <dgm:t>
        <a:bodyPr/>
        <a:lstStyle/>
        <a:p>
          <a:r>
            <a:rPr lang="en-US" sz="1300" b="1" dirty="0" smtClean="0"/>
            <a:t>Seek Underlying Principles</a:t>
          </a:r>
        </a:p>
        <a:p>
          <a:r>
            <a:rPr lang="en-US" sz="1300" b="1" dirty="0" smtClean="0"/>
            <a:t>Mark Patterns of Cause &amp; Effect</a:t>
          </a:r>
        </a:p>
        <a:p>
          <a:r>
            <a:rPr lang="en-US" sz="1300" b="1" dirty="0" smtClean="0"/>
            <a:t>Individual Findings in Explanatory Context</a:t>
          </a:r>
        </a:p>
        <a:p>
          <a:r>
            <a:rPr lang="en-US" sz="1300" b="1" dirty="0" smtClean="0"/>
            <a:t>Weigh Alternative Interpretations</a:t>
          </a:r>
          <a:endParaRPr lang="en-US" sz="1300" b="1" dirty="0"/>
        </a:p>
      </dgm:t>
    </dgm:pt>
    <dgm:pt modelId="{8AB9622C-5544-46D2-AD71-138F8DC07A23}" type="parTrans" cxnId="{2F32CD32-16D6-43E6-9AA1-12FD2605D900}">
      <dgm:prSet/>
      <dgm:spPr/>
      <dgm:t>
        <a:bodyPr/>
        <a:lstStyle/>
        <a:p>
          <a:endParaRPr lang="en-US"/>
        </a:p>
      </dgm:t>
    </dgm:pt>
    <dgm:pt modelId="{0CBB3210-1AD4-484E-A9D6-2E49E7C6EDCB}" type="sibTrans" cxnId="{2F32CD32-16D6-43E6-9AA1-12FD2605D900}">
      <dgm:prSet/>
      <dgm:spPr/>
      <dgm:t>
        <a:bodyPr/>
        <a:lstStyle/>
        <a:p>
          <a:endParaRPr lang="en-US"/>
        </a:p>
      </dgm:t>
    </dgm:pt>
    <dgm:pt modelId="{2CD40864-1224-434B-86DE-E01AB6BA1D34}" type="pres">
      <dgm:prSet presAssocID="{D80D729A-4562-429B-BE92-73B0CFCF653E}" presName="Name0" presStyleCnt="0">
        <dgm:presLayoutVars>
          <dgm:dir/>
          <dgm:animLvl val="lvl"/>
          <dgm:resizeHandles val="exact"/>
        </dgm:presLayoutVars>
      </dgm:prSet>
      <dgm:spPr/>
      <dgm:t>
        <a:bodyPr/>
        <a:lstStyle/>
        <a:p>
          <a:endParaRPr lang="en-US"/>
        </a:p>
      </dgm:t>
    </dgm:pt>
    <dgm:pt modelId="{8EB41566-693E-4206-B54A-678245208D86}" type="pres">
      <dgm:prSet presAssocID="{A1303103-7AC7-4707-BD08-326D19879DA5}" presName="boxAndChildren" presStyleCnt="0"/>
      <dgm:spPr/>
    </dgm:pt>
    <dgm:pt modelId="{93D5694F-0F66-4408-9FFC-F97E0AC47955}" type="pres">
      <dgm:prSet presAssocID="{A1303103-7AC7-4707-BD08-326D19879DA5}" presName="parentTextBox" presStyleLbl="node1" presStyleIdx="0" presStyleCnt="3"/>
      <dgm:spPr/>
      <dgm:t>
        <a:bodyPr/>
        <a:lstStyle/>
        <a:p>
          <a:endParaRPr lang="en-US"/>
        </a:p>
      </dgm:t>
    </dgm:pt>
    <dgm:pt modelId="{2295FD16-A91B-4311-B059-0DB507A022E7}" type="pres">
      <dgm:prSet presAssocID="{A1303103-7AC7-4707-BD08-326D19879DA5}" presName="entireBox" presStyleLbl="node1" presStyleIdx="0" presStyleCnt="3"/>
      <dgm:spPr/>
      <dgm:t>
        <a:bodyPr/>
        <a:lstStyle/>
        <a:p>
          <a:endParaRPr lang="en-US"/>
        </a:p>
      </dgm:t>
    </dgm:pt>
    <dgm:pt modelId="{11981BC0-C390-47AD-A431-B6FC9D33E87A}" type="pres">
      <dgm:prSet presAssocID="{A1303103-7AC7-4707-BD08-326D19879DA5}" presName="descendantBox" presStyleCnt="0"/>
      <dgm:spPr/>
    </dgm:pt>
    <dgm:pt modelId="{2E194D8A-E466-4CCD-BCCE-FE53C23A0601}" type="pres">
      <dgm:prSet presAssocID="{6DEB9700-26D5-42AC-A2DA-79AE811D36C4}" presName="childTextBox" presStyleLbl="fgAccFollowNode1" presStyleIdx="0" presStyleCnt="6">
        <dgm:presLayoutVars>
          <dgm:bulletEnabled val="1"/>
        </dgm:presLayoutVars>
      </dgm:prSet>
      <dgm:spPr/>
      <dgm:t>
        <a:bodyPr/>
        <a:lstStyle/>
        <a:p>
          <a:endParaRPr lang="en-US"/>
        </a:p>
      </dgm:t>
    </dgm:pt>
    <dgm:pt modelId="{ADCDA8DA-BD27-4171-8CCE-671ABE8EE9AC}" type="pres">
      <dgm:prSet presAssocID="{D5E2A7C3-6A12-48BA-A275-BC292C07BE75}" presName="childTextBox" presStyleLbl="fgAccFollowNode1" presStyleIdx="1" presStyleCnt="6">
        <dgm:presLayoutVars>
          <dgm:bulletEnabled val="1"/>
        </dgm:presLayoutVars>
      </dgm:prSet>
      <dgm:spPr/>
      <dgm:t>
        <a:bodyPr/>
        <a:lstStyle/>
        <a:p>
          <a:endParaRPr lang="en-US"/>
        </a:p>
      </dgm:t>
    </dgm:pt>
    <dgm:pt modelId="{B091AB5B-88B9-4C90-9099-CE4542CD78D0}" type="pres">
      <dgm:prSet presAssocID="{D8CF4448-EE2B-4851-95A6-ACBE15A0AC54}" presName="sp" presStyleCnt="0"/>
      <dgm:spPr/>
    </dgm:pt>
    <dgm:pt modelId="{81B7A17D-6427-4BC6-BE42-D3D3B5E75A18}" type="pres">
      <dgm:prSet presAssocID="{73C9B85B-0BB7-4997-9EE8-815177F331DA}" presName="arrowAndChildren" presStyleCnt="0"/>
      <dgm:spPr/>
    </dgm:pt>
    <dgm:pt modelId="{0ECB243B-26AF-4D76-B079-C4FE0F43C953}" type="pres">
      <dgm:prSet presAssocID="{73C9B85B-0BB7-4997-9EE8-815177F331DA}" presName="parentTextArrow" presStyleLbl="node1" presStyleIdx="0" presStyleCnt="3"/>
      <dgm:spPr/>
      <dgm:t>
        <a:bodyPr/>
        <a:lstStyle/>
        <a:p>
          <a:endParaRPr lang="en-US"/>
        </a:p>
      </dgm:t>
    </dgm:pt>
    <dgm:pt modelId="{6E3B8CAB-E8BD-4D7E-BCD8-4447DA70DBD4}" type="pres">
      <dgm:prSet presAssocID="{73C9B85B-0BB7-4997-9EE8-815177F331DA}" presName="arrow" presStyleLbl="node1" presStyleIdx="1" presStyleCnt="3"/>
      <dgm:spPr/>
      <dgm:t>
        <a:bodyPr/>
        <a:lstStyle/>
        <a:p>
          <a:endParaRPr lang="en-US"/>
        </a:p>
      </dgm:t>
    </dgm:pt>
    <dgm:pt modelId="{3A783093-F04D-46EE-B81B-761006D96A42}" type="pres">
      <dgm:prSet presAssocID="{73C9B85B-0BB7-4997-9EE8-815177F331DA}" presName="descendantArrow" presStyleCnt="0"/>
      <dgm:spPr/>
    </dgm:pt>
    <dgm:pt modelId="{AA517B58-0D8C-4105-85CD-C089024746FB}" type="pres">
      <dgm:prSet presAssocID="{7549758C-051D-43BF-A77B-B5332C0ECA5A}" presName="childTextArrow" presStyleLbl="fgAccFollowNode1" presStyleIdx="2" presStyleCnt="6">
        <dgm:presLayoutVars>
          <dgm:bulletEnabled val="1"/>
        </dgm:presLayoutVars>
      </dgm:prSet>
      <dgm:spPr/>
      <dgm:t>
        <a:bodyPr/>
        <a:lstStyle/>
        <a:p>
          <a:endParaRPr lang="en-US"/>
        </a:p>
      </dgm:t>
    </dgm:pt>
    <dgm:pt modelId="{211A8698-66A3-4F7D-9568-160993B9BAE8}" type="pres">
      <dgm:prSet presAssocID="{D70EEC8F-BEA7-4CDF-993A-323DCA84DD92}" presName="childTextArrow" presStyleLbl="fgAccFollowNode1" presStyleIdx="3" presStyleCnt="6">
        <dgm:presLayoutVars>
          <dgm:bulletEnabled val="1"/>
        </dgm:presLayoutVars>
      </dgm:prSet>
      <dgm:spPr/>
      <dgm:t>
        <a:bodyPr/>
        <a:lstStyle/>
        <a:p>
          <a:endParaRPr lang="en-US"/>
        </a:p>
      </dgm:t>
    </dgm:pt>
    <dgm:pt modelId="{DDB0A3A4-FF05-4555-BE88-DDAB17757EF1}" type="pres">
      <dgm:prSet presAssocID="{17DE6351-3FAA-46B4-AFA1-61178AD02E26}" presName="sp" presStyleCnt="0"/>
      <dgm:spPr/>
    </dgm:pt>
    <dgm:pt modelId="{EFDD7BE1-6F3C-4F18-A1C7-87FD4017EAB7}" type="pres">
      <dgm:prSet presAssocID="{BF4663FD-F4A4-4249-BAFD-506FAF10FF80}" presName="arrowAndChildren" presStyleCnt="0"/>
      <dgm:spPr/>
    </dgm:pt>
    <dgm:pt modelId="{B2602DD0-ECC9-48E1-979A-8A743BB35C5B}" type="pres">
      <dgm:prSet presAssocID="{BF4663FD-F4A4-4249-BAFD-506FAF10FF80}" presName="parentTextArrow" presStyleLbl="node1" presStyleIdx="1" presStyleCnt="3"/>
      <dgm:spPr/>
      <dgm:t>
        <a:bodyPr/>
        <a:lstStyle/>
        <a:p>
          <a:endParaRPr lang="en-US"/>
        </a:p>
      </dgm:t>
    </dgm:pt>
    <dgm:pt modelId="{CE814940-2786-46FD-BA1D-0DEB582DD679}" type="pres">
      <dgm:prSet presAssocID="{BF4663FD-F4A4-4249-BAFD-506FAF10FF80}" presName="arrow" presStyleLbl="node1" presStyleIdx="2" presStyleCnt="3"/>
      <dgm:spPr/>
      <dgm:t>
        <a:bodyPr/>
        <a:lstStyle/>
        <a:p>
          <a:endParaRPr lang="en-US"/>
        </a:p>
      </dgm:t>
    </dgm:pt>
    <dgm:pt modelId="{3DD28217-21DB-416F-BAB8-BC38C612D6C3}" type="pres">
      <dgm:prSet presAssocID="{BF4663FD-F4A4-4249-BAFD-506FAF10FF80}" presName="descendantArrow" presStyleCnt="0"/>
      <dgm:spPr/>
    </dgm:pt>
    <dgm:pt modelId="{819D6DCD-41E5-4FDC-8F98-940FB41C6D3C}" type="pres">
      <dgm:prSet presAssocID="{F146D368-3F75-43EA-A12D-606F316EC2AE}" presName="childTextArrow" presStyleLbl="fgAccFollowNode1" presStyleIdx="4" presStyleCnt="6" custScaleY="147071">
        <dgm:presLayoutVars>
          <dgm:bulletEnabled val="1"/>
        </dgm:presLayoutVars>
      </dgm:prSet>
      <dgm:spPr/>
      <dgm:t>
        <a:bodyPr/>
        <a:lstStyle/>
        <a:p>
          <a:endParaRPr lang="en-US"/>
        </a:p>
      </dgm:t>
    </dgm:pt>
    <dgm:pt modelId="{E3E35805-B724-47BB-9C5E-CA831AAD65FB}" type="pres">
      <dgm:prSet presAssocID="{063FB853-158D-4BF3-9942-CC9ECE32AFA1}" presName="childTextArrow" presStyleLbl="fgAccFollowNode1" presStyleIdx="5" presStyleCnt="6" custScaleY="147071">
        <dgm:presLayoutVars>
          <dgm:bulletEnabled val="1"/>
        </dgm:presLayoutVars>
      </dgm:prSet>
      <dgm:spPr/>
      <dgm:t>
        <a:bodyPr/>
        <a:lstStyle/>
        <a:p>
          <a:endParaRPr lang="en-US"/>
        </a:p>
      </dgm:t>
    </dgm:pt>
  </dgm:ptLst>
  <dgm:cxnLst>
    <dgm:cxn modelId="{62C81B27-C8B6-4453-B7D5-FE8BA476CED5}" type="presOf" srcId="{7549758C-051D-43BF-A77B-B5332C0ECA5A}" destId="{AA517B58-0D8C-4105-85CD-C089024746FB}" srcOrd="0" destOrd="0" presId="urn:microsoft.com/office/officeart/2005/8/layout/process4"/>
    <dgm:cxn modelId="{BFB6BF1D-E8C9-4C76-98B0-64B948BFDD5F}" srcId="{D80D729A-4562-429B-BE92-73B0CFCF653E}" destId="{73C9B85B-0BB7-4997-9EE8-815177F331DA}" srcOrd="1" destOrd="0" parTransId="{345AD4F0-B3CE-430D-AF7E-282BAE10B97A}" sibTransId="{D8CF4448-EE2B-4851-95A6-ACBE15A0AC54}"/>
    <dgm:cxn modelId="{B15307A3-BA84-4F94-81C7-040F14C2A0C4}" type="presOf" srcId="{A1303103-7AC7-4707-BD08-326D19879DA5}" destId="{93D5694F-0F66-4408-9FFC-F97E0AC47955}" srcOrd="0" destOrd="0" presId="urn:microsoft.com/office/officeart/2005/8/layout/process4"/>
    <dgm:cxn modelId="{E0037283-5CBE-41C9-B8C9-74897348A0CC}" type="presOf" srcId="{73C9B85B-0BB7-4997-9EE8-815177F331DA}" destId="{6E3B8CAB-E8BD-4D7E-BCD8-4447DA70DBD4}" srcOrd="1" destOrd="0" presId="urn:microsoft.com/office/officeart/2005/8/layout/process4"/>
    <dgm:cxn modelId="{6FFBB8B5-1B42-4A38-A98D-ACB9B983E08E}" type="presOf" srcId="{73C9B85B-0BB7-4997-9EE8-815177F331DA}" destId="{0ECB243B-26AF-4D76-B079-C4FE0F43C953}" srcOrd="0" destOrd="0" presId="urn:microsoft.com/office/officeart/2005/8/layout/process4"/>
    <dgm:cxn modelId="{78B4A924-DDB4-4969-B189-D09E45437BB3}" type="presOf" srcId="{063FB853-158D-4BF3-9942-CC9ECE32AFA1}" destId="{E3E35805-B724-47BB-9C5E-CA831AAD65FB}" srcOrd="0" destOrd="0" presId="urn:microsoft.com/office/officeart/2005/8/layout/process4"/>
    <dgm:cxn modelId="{2D4DC0EE-2CAA-46B0-9E86-02B2650C971E}" type="presOf" srcId="{A1303103-7AC7-4707-BD08-326D19879DA5}" destId="{2295FD16-A91B-4311-B059-0DB507A022E7}" srcOrd="1" destOrd="0" presId="urn:microsoft.com/office/officeart/2005/8/layout/process4"/>
    <dgm:cxn modelId="{0424F284-FCF2-415B-9051-EFF4DBFF8A12}" srcId="{73C9B85B-0BB7-4997-9EE8-815177F331DA}" destId="{D70EEC8F-BEA7-4CDF-993A-323DCA84DD92}" srcOrd="1" destOrd="0" parTransId="{87F69EE4-987D-47AE-B634-EF871B69ECB8}" sibTransId="{F68A86A8-32B0-43B6-ABFD-5C5CDEE61E7E}"/>
    <dgm:cxn modelId="{A24918A7-53FF-4245-8D1E-45A1C5B1C65C}" srcId="{A1303103-7AC7-4707-BD08-326D19879DA5}" destId="{6DEB9700-26D5-42AC-A2DA-79AE811D36C4}" srcOrd="0" destOrd="0" parTransId="{8124BCCC-0566-4A40-B4B6-356468663177}" sibTransId="{E022822E-EB25-478D-A01C-7BCA7FD9F87E}"/>
    <dgm:cxn modelId="{7DFFF0B2-4D10-40B7-B3D2-DDDB44CEB220}" type="presOf" srcId="{D80D729A-4562-429B-BE92-73B0CFCF653E}" destId="{2CD40864-1224-434B-86DE-E01AB6BA1D34}" srcOrd="0" destOrd="0" presId="urn:microsoft.com/office/officeart/2005/8/layout/process4"/>
    <dgm:cxn modelId="{2F32CD32-16D6-43E6-9AA1-12FD2605D900}" srcId="{A1303103-7AC7-4707-BD08-326D19879DA5}" destId="{D5E2A7C3-6A12-48BA-A275-BC292C07BE75}" srcOrd="1" destOrd="0" parTransId="{8AB9622C-5544-46D2-AD71-138F8DC07A23}" sibTransId="{0CBB3210-1AD4-484E-A9D6-2E49E7C6EDCB}"/>
    <dgm:cxn modelId="{983641D0-00B1-4619-B993-E40FCE744FA6}" srcId="{BF4663FD-F4A4-4249-BAFD-506FAF10FF80}" destId="{063FB853-158D-4BF3-9942-CC9ECE32AFA1}" srcOrd="1" destOrd="0" parTransId="{391761BD-9099-4790-A501-D20730C1B321}" sibTransId="{8F7A9808-3234-4147-A464-D6DD4ED86069}"/>
    <dgm:cxn modelId="{ACA63E00-BA08-4F72-921D-D28DB92513B1}" type="presOf" srcId="{F146D368-3F75-43EA-A12D-606F316EC2AE}" destId="{819D6DCD-41E5-4FDC-8F98-940FB41C6D3C}" srcOrd="0" destOrd="0" presId="urn:microsoft.com/office/officeart/2005/8/layout/process4"/>
    <dgm:cxn modelId="{2C897FA9-6933-43B0-A050-F32E7D7516F3}" type="presOf" srcId="{D5E2A7C3-6A12-48BA-A275-BC292C07BE75}" destId="{ADCDA8DA-BD27-4171-8CCE-671ABE8EE9AC}" srcOrd="0" destOrd="0" presId="urn:microsoft.com/office/officeart/2005/8/layout/process4"/>
    <dgm:cxn modelId="{E77FE467-445C-4453-8707-35423CB5F1A8}" type="presOf" srcId="{D70EEC8F-BEA7-4CDF-993A-323DCA84DD92}" destId="{211A8698-66A3-4F7D-9568-160993B9BAE8}" srcOrd="0" destOrd="0" presId="urn:microsoft.com/office/officeart/2005/8/layout/process4"/>
    <dgm:cxn modelId="{168B3233-6E4D-4E21-BEAE-435C665A400A}" srcId="{73C9B85B-0BB7-4997-9EE8-815177F331DA}" destId="{7549758C-051D-43BF-A77B-B5332C0ECA5A}" srcOrd="0" destOrd="0" parTransId="{2062CADE-FEE1-4404-A5F3-0C7A7FCBEF6D}" sibTransId="{81BE8249-E997-4A30-8F07-E5947D64952D}"/>
    <dgm:cxn modelId="{5E5E1697-58A9-4040-8C44-A487BF7F996F}" srcId="{BF4663FD-F4A4-4249-BAFD-506FAF10FF80}" destId="{F146D368-3F75-43EA-A12D-606F316EC2AE}" srcOrd="0" destOrd="0" parTransId="{FBF1B588-1B21-4CD6-A48B-C4DE9EDE7CAB}" sibTransId="{27D760B2-DEC9-4553-93E4-2D0603C51ED4}"/>
    <dgm:cxn modelId="{B2C62157-6CC3-481C-BFAF-6EFA1BCE6438}" type="presOf" srcId="{6DEB9700-26D5-42AC-A2DA-79AE811D36C4}" destId="{2E194D8A-E466-4CCD-BCCE-FE53C23A0601}" srcOrd="0" destOrd="0" presId="urn:microsoft.com/office/officeart/2005/8/layout/process4"/>
    <dgm:cxn modelId="{9FD65EFC-2E0C-4EBE-AA23-03279CC59AD9}" srcId="{D80D729A-4562-429B-BE92-73B0CFCF653E}" destId="{BF4663FD-F4A4-4249-BAFD-506FAF10FF80}" srcOrd="0" destOrd="0" parTransId="{F22BD2BC-CBC6-433B-9723-4A9A3E3951A4}" sibTransId="{17DE6351-3FAA-46B4-AFA1-61178AD02E26}"/>
    <dgm:cxn modelId="{7FE902A7-587B-4C3A-8B46-8CAFD05C649A}" type="presOf" srcId="{BF4663FD-F4A4-4249-BAFD-506FAF10FF80}" destId="{CE814940-2786-46FD-BA1D-0DEB582DD679}" srcOrd="1" destOrd="0" presId="urn:microsoft.com/office/officeart/2005/8/layout/process4"/>
    <dgm:cxn modelId="{DFDBE9D4-CBB2-4719-AFB0-7AADAEA2C166}" srcId="{D80D729A-4562-429B-BE92-73B0CFCF653E}" destId="{A1303103-7AC7-4707-BD08-326D19879DA5}" srcOrd="2" destOrd="0" parTransId="{452BB2A8-7264-4C86-AD34-0AC20EE18B07}" sibTransId="{925A3B39-3A3E-468D-8D5E-A519987EC530}"/>
    <dgm:cxn modelId="{A4FE4401-93FC-487A-95CA-0CDCDACC6208}" type="presOf" srcId="{BF4663FD-F4A4-4249-BAFD-506FAF10FF80}" destId="{B2602DD0-ECC9-48E1-979A-8A743BB35C5B}" srcOrd="0" destOrd="0" presId="urn:microsoft.com/office/officeart/2005/8/layout/process4"/>
    <dgm:cxn modelId="{D028154F-0A3B-4F2B-9963-C0102E741ACD}" type="presParOf" srcId="{2CD40864-1224-434B-86DE-E01AB6BA1D34}" destId="{8EB41566-693E-4206-B54A-678245208D86}" srcOrd="0" destOrd="0" presId="urn:microsoft.com/office/officeart/2005/8/layout/process4"/>
    <dgm:cxn modelId="{5403FF59-9E40-49D8-82E0-6DAD36F6F849}" type="presParOf" srcId="{8EB41566-693E-4206-B54A-678245208D86}" destId="{93D5694F-0F66-4408-9FFC-F97E0AC47955}" srcOrd="0" destOrd="0" presId="urn:microsoft.com/office/officeart/2005/8/layout/process4"/>
    <dgm:cxn modelId="{84EAB738-6E63-44ED-B0F5-6728534EF02C}" type="presParOf" srcId="{8EB41566-693E-4206-B54A-678245208D86}" destId="{2295FD16-A91B-4311-B059-0DB507A022E7}" srcOrd="1" destOrd="0" presId="urn:microsoft.com/office/officeart/2005/8/layout/process4"/>
    <dgm:cxn modelId="{82ADA6DC-7B45-4B4A-B953-9EB29D684A10}" type="presParOf" srcId="{8EB41566-693E-4206-B54A-678245208D86}" destId="{11981BC0-C390-47AD-A431-B6FC9D33E87A}" srcOrd="2" destOrd="0" presId="urn:microsoft.com/office/officeart/2005/8/layout/process4"/>
    <dgm:cxn modelId="{685ED817-3912-4409-9A11-A9C6CAAE735D}" type="presParOf" srcId="{11981BC0-C390-47AD-A431-B6FC9D33E87A}" destId="{2E194D8A-E466-4CCD-BCCE-FE53C23A0601}" srcOrd="0" destOrd="0" presId="urn:microsoft.com/office/officeart/2005/8/layout/process4"/>
    <dgm:cxn modelId="{EEB07164-E3BE-489E-BF60-91CD19BD05FE}" type="presParOf" srcId="{11981BC0-C390-47AD-A431-B6FC9D33E87A}" destId="{ADCDA8DA-BD27-4171-8CCE-671ABE8EE9AC}" srcOrd="1" destOrd="0" presId="urn:microsoft.com/office/officeart/2005/8/layout/process4"/>
    <dgm:cxn modelId="{EBC9A2E1-9CEF-4B94-A6C4-501351DF97D5}" type="presParOf" srcId="{2CD40864-1224-434B-86DE-E01AB6BA1D34}" destId="{B091AB5B-88B9-4C90-9099-CE4542CD78D0}" srcOrd="1" destOrd="0" presId="urn:microsoft.com/office/officeart/2005/8/layout/process4"/>
    <dgm:cxn modelId="{B47FD2CE-38A1-458E-B0A5-6EA3ECBEDC8A}" type="presParOf" srcId="{2CD40864-1224-434B-86DE-E01AB6BA1D34}" destId="{81B7A17D-6427-4BC6-BE42-D3D3B5E75A18}" srcOrd="2" destOrd="0" presId="urn:microsoft.com/office/officeart/2005/8/layout/process4"/>
    <dgm:cxn modelId="{50A34759-E6E8-4D6A-802C-E6828DE1029D}" type="presParOf" srcId="{81B7A17D-6427-4BC6-BE42-D3D3B5E75A18}" destId="{0ECB243B-26AF-4D76-B079-C4FE0F43C953}" srcOrd="0" destOrd="0" presId="urn:microsoft.com/office/officeart/2005/8/layout/process4"/>
    <dgm:cxn modelId="{6CAC0ADC-A479-4FEE-82E4-58354CF9DFE1}" type="presParOf" srcId="{81B7A17D-6427-4BC6-BE42-D3D3B5E75A18}" destId="{6E3B8CAB-E8BD-4D7E-BCD8-4447DA70DBD4}" srcOrd="1" destOrd="0" presId="urn:microsoft.com/office/officeart/2005/8/layout/process4"/>
    <dgm:cxn modelId="{C119F4E9-6DCD-4374-9305-42377AABDFFF}" type="presParOf" srcId="{81B7A17D-6427-4BC6-BE42-D3D3B5E75A18}" destId="{3A783093-F04D-46EE-B81B-761006D96A42}" srcOrd="2" destOrd="0" presId="urn:microsoft.com/office/officeart/2005/8/layout/process4"/>
    <dgm:cxn modelId="{1986B012-AC33-4B96-BD6A-0BC7D3486B0F}" type="presParOf" srcId="{3A783093-F04D-46EE-B81B-761006D96A42}" destId="{AA517B58-0D8C-4105-85CD-C089024746FB}" srcOrd="0" destOrd="0" presId="urn:microsoft.com/office/officeart/2005/8/layout/process4"/>
    <dgm:cxn modelId="{FF8D82F5-A75D-4E2B-A304-EACC6BBF40CB}" type="presParOf" srcId="{3A783093-F04D-46EE-B81B-761006D96A42}" destId="{211A8698-66A3-4F7D-9568-160993B9BAE8}" srcOrd="1" destOrd="0" presId="urn:microsoft.com/office/officeart/2005/8/layout/process4"/>
    <dgm:cxn modelId="{AD63ECA5-2093-4E89-91FE-218A5A97C356}" type="presParOf" srcId="{2CD40864-1224-434B-86DE-E01AB6BA1D34}" destId="{DDB0A3A4-FF05-4555-BE88-DDAB17757EF1}" srcOrd="3" destOrd="0" presId="urn:microsoft.com/office/officeart/2005/8/layout/process4"/>
    <dgm:cxn modelId="{D3214F9B-11F9-42C1-B328-61AD1DDB52C8}" type="presParOf" srcId="{2CD40864-1224-434B-86DE-E01AB6BA1D34}" destId="{EFDD7BE1-6F3C-4F18-A1C7-87FD4017EAB7}" srcOrd="4" destOrd="0" presId="urn:microsoft.com/office/officeart/2005/8/layout/process4"/>
    <dgm:cxn modelId="{4BCE43C2-1E08-4350-8FA2-E03B0C532B9E}" type="presParOf" srcId="{EFDD7BE1-6F3C-4F18-A1C7-87FD4017EAB7}" destId="{B2602DD0-ECC9-48E1-979A-8A743BB35C5B}" srcOrd="0" destOrd="0" presId="urn:microsoft.com/office/officeart/2005/8/layout/process4"/>
    <dgm:cxn modelId="{0AE9D916-5293-4C8B-BAF9-D7B4147D6F91}" type="presParOf" srcId="{EFDD7BE1-6F3C-4F18-A1C7-87FD4017EAB7}" destId="{CE814940-2786-46FD-BA1D-0DEB582DD679}" srcOrd="1" destOrd="0" presId="urn:microsoft.com/office/officeart/2005/8/layout/process4"/>
    <dgm:cxn modelId="{5B90F09B-4633-49F6-AD81-656C0669316E}" type="presParOf" srcId="{EFDD7BE1-6F3C-4F18-A1C7-87FD4017EAB7}" destId="{3DD28217-21DB-416F-BAB8-BC38C612D6C3}" srcOrd="2" destOrd="0" presId="urn:microsoft.com/office/officeart/2005/8/layout/process4"/>
    <dgm:cxn modelId="{7F26651F-3CBF-4152-BF27-9299AACBF2BE}" type="presParOf" srcId="{3DD28217-21DB-416F-BAB8-BC38C612D6C3}" destId="{819D6DCD-41E5-4FDC-8F98-940FB41C6D3C}" srcOrd="0" destOrd="0" presId="urn:microsoft.com/office/officeart/2005/8/layout/process4"/>
    <dgm:cxn modelId="{1CDA2D18-D707-4C30-BB01-C2696503CC14}" type="presParOf" srcId="{3DD28217-21DB-416F-BAB8-BC38C612D6C3}" destId="{E3E35805-B724-47BB-9C5E-CA831AAD65FB}" srcOrd="1"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B2A4F4-C50E-4E49-B015-EC92A30388FA}">
      <dsp:nvSpPr>
        <dsp:cNvPr id="0" name=""/>
        <dsp:cNvSpPr/>
      </dsp:nvSpPr>
      <dsp:spPr>
        <a:xfrm>
          <a:off x="3370957" y="241"/>
          <a:ext cx="2402085" cy="120104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C000"/>
              </a:solidFill>
            </a:rPr>
            <a:t>Classroom</a:t>
          </a:r>
          <a:r>
            <a:rPr lang="en-US" sz="1600" kern="1200" dirty="0" smtClean="0">
              <a:solidFill>
                <a:srgbClr val="FFC000"/>
              </a:solidFill>
            </a:rPr>
            <a:t> </a:t>
          </a:r>
        </a:p>
        <a:p>
          <a:pPr lvl="0" algn="ctr" defTabSz="800100">
            <a:lnSpc>
              <a:spcPct val="90000"/>
            </a:lnSpc>
            <a:spcBef>
              <a:spcPct val="0"/>
            </a:spcBef>
            <a:spcAft>
              <a:spcPct val="35000"/>
            </a:spcAft>
          </a:pPr>
          <a:r>
            <a:rPr lang="en-US" sz="1600" kern="1200" dirty="0" smtClean="0"/>
            <a:t>Findings (Behaviour</a:t>
          </a:r>
          <a:r>
            <a:rPr lang="en-US" sz="1300" kern="1200" dirty="0" smtClean="0"/>
            <a:t>) </a:t>
          </a:r>
          <a:endParaRPr lang="en-US" sz="1300" kern="1200" dirty="0"/>
        </a:p>
      </dsp:txBody>
      <dsp:txXfrm>
        <a:off x="3406134" y="35418"/>
        <a:ext cx="2331731" cy="1130688"/>
      </dsp:txXfrm>
    </dsp:sp>
    <dsp:sp modelId="{5FD11361-3C67-408A-9934-A0570DEBF4B6}">
      <dsp:nvSpPr>
        <dsp:cNvPr id="0" name=""/>
        <dsp:cNvSpPr/>
      </dsp:nvSpPr>
      <dsp:spPr>
        <a:xfrm rot="3600000">
          <a:off x="4936672" y="2111552"/>
          <a:ext cx="1257862" cy="420365"/>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a:off x="5062782" y="2195625"/>
        <a:ext cx="1005643" cy="252219"/>
      </dsp:txXfrm>
    </dsp:sp>
    <dsp:sp modelId="{241E196B-BA42-4CB1-9174-80B37A850825}">
      <dsp:nvSpPr>
        <dsp:cNvPr id="0" name=""/>
        <dsp:cNvSpPr/>
      </dsp:nvSpPr>
      <dsp:spPr>
        <a:xfrm>
          <a:off x="5358163" y="3442185"/>
          <a:ext cx="2402085" cy="120104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solidFill>
                <a:srgbClr val="FFC000"/>
              </a:solidFill>
            </a:rPr>
            <a:t>Neuroscientific</a:t>
          </a:r>
          <a:r>
            <a:rPr lang="en-US" sz="1600" kern="1200" dirty="0" smtClean="0">
              <a:solidFill>
                <a:srgbClr val="FFC000"/>
              </a:solidFill>
            </a:rPr>
            <a:t> </a:t>
          </a:r>
        </a:p>
        <a:p>
          <a:pPr lvl="0" algn="ctr" defTabSz="800100">
            <a:lnSpc>
              <a:spcPct val="90000"/>
            </a:lnSpc>
            <a:spcBef>
              <a:spcPct val="0"/>
            </a:spcBef>
            <a:spcAft>
              <a:spcPct val="35000"/>
            </a:spcAft>
          </a:pPr>
          <a:r>
            <a:rPr lang="en-US" sz="1600" kern="1200" dirty="0" smtClean="0"/>
            <a:t>Findings (Biology)</a:t>
          </a:r>
          <a:endParaRPr lang="en-US" sz="1600" kern="1200" dirty="0"/>
        </a:p>
      </dsp:txBody>
      <dsp:txXfrm>
        <a:off x="5393340" y="3477362"/>
        <a:ext cx="2331731" cy="1130688"/>
      </dsp:txXfrm>
    </dsp:sp>
    <dsp:sp modelId="{44EF6AB7-DD59-47A2-830A-674A8E7E835A}">
      <dsp:nvSpPr>
        <dsp:cNvPr id="0" name=""/>
        <dsp:cNvSpPr/>
      </dsp:nvSpPr>
      <dsp:spPr>
        <a:xfrm rot="10800000">
          <a:off x="3943068" y="3832524"/>
          <a:ext cx="1257862" cy="420365"/>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4069177" y="3916597"/>
        <a:ext cx="1005643" cy="252219"/>
      </dsp:txXfrm>
    </dsp:sp>
    <dsp:sp modelId="{E4606E41-0B2F-4483-A2C9-1A7671CA3159}">
      <dsp:nvSpPr>
        <dsp:cNvPr id="0" name=""/>
        <dsp:cNvSpPr/>
      </dsp:nvSpPr>
      <dsp:spPr>
        <a:xfrm>
          <a:off x="1383750" y="3442185"/>
          <a:ext cx="2402085" cy="1201042"/>
        </a:xfrm>
        <a:prstGeom prst="roundRect">
          <a:avLst>
            <a:gd name="adj" fmla="val 10000"/>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80000"/>
            </a:lnSpc>
            <a:spcBef>
              <a:spcPct val="0"/>
            </a:spcBef>
            <a:spcAft>
              <a:spcPts val="600"/>
            </a:spcAft>
          </a:pPr>
          <a:r>
            <a:rPr lang="en-US" sz="1800" b="1" kern="1200" dirty="0" smtClean="0">
              <a:solidFill>
                <a:srgbClr val="FFC000"/>
              </a:solidFill>
            </a:rPr>
            <a:t>Theoretical / Experimental</a:t>
          </a:r>
          <a:r>
            <a:rPr lang="en-US" sz="3400" kern="1200" dirty="0" smtClean="0">
              <a:solidFill>
                <a:srgbClr val="FFC000"/>
              </a:solidFill>
            </a:rPr>
            <a:t> </a:t>
          </a:r>
          <a:r>
            <a:rPr lang="en-US" sz="1600" kern="1200" dirty="0" smtClean="0"/>
            <a:t>Findings</a:t>
          </a:r>
          <a:endParaRPr lang="en-US" sz="1600" kern="1200" dirty="0"/>
        </a:p>
      </dsp:txBody>
      <dsp:txXfrm>
        <a:off x="1418927" y="3477362"/>
        <a:ext cx="2331731" cy="1130688"/>
      </dsp:txXfrm>
    </dsp:sp>
    <dsp:sp modelId="{887830C3-04E7-467F-9004-A8D73AF47435}">
      <dsp:nvSpPr>
        <dsp:cNvPr id="0" name=""/>
        <dsp:cNvSpPr/>
      </dsp:nvSpPr>
      <dsp:spPr>
        <a:xfrm rot="18000000">
          <a:off x="2949465" y="2111552"/>
          <a:ext cx="1257862" cy="420365"/>
        </a:xfrm>
        <a:prstGeom prst="lef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n-US" sz="1800" kern="1200">
            <a:solidFill>
              <a:srgbClr val="00B050"/>
            </a:solidFill>
          </a:endParaRPr>
        </a:p>
      </dsp:txBody>
      <dsp:txXfrm>
        <a:off x="3075575" y="2195625"/>
        <a:ext cx="1005643" cy="2522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5FD16-A91B-4311-B059-0DB507A022E7}">
      <dsp:nvSpPr>
        <dsp:cNvPr id="0" name=""/>
        <dsp:cNvSpPr/>
      </dsp:nvSpPr>
      <dsp:spPr>
        <a:xfrm>
          <a:off x="0" y="4033136"/>
          <a:ext cx="8786874" cy="1323765"/>
        </a:xfrm>
        <a:prstGeom prst="rec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b="1" kern="1200" dirty="0" smtClean="0"/>
            <a:t>Third Stage</a:t>
          </a:r>
          <a:endParaRPr lang="en-US" sz="2500" b="1" kern="1200" dirty="0"/>
        </a:p>
      </dsp:txBody>
      <dsp:txXfrm>
        <a:off x="0" y="4033136"/>
        <a:ext cx="8786874" cy="714833"/>
      </dsp:txXfrm>
    </dsp:sp>
    <dsp:sp modelId="{2E194D8A-E466-4CCD-BCCE-FE53C23A0601}">
      <dsp:nvSpPr>
        <dsp:cNvPr id="0" name=""/>
        <dsp:cNvSpPr/>
      </dsp:nvSpPr>
      <dsp:spPr>
        <a:xfrm>
          <a:off x="0" y="4721494"/>
          <a:ext cx="4393437" cy="608932"/>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n-US" sz="1600" b="1" kern="1200" dirty="0" smtClean="0"/>
            <a:t>Seek to Explain</a:t>
          </a:r>
          <a:endParaRPr lang="en-US" sz="1600" b="1" kern="1200" dirty="0"/>
        </a:p>
      </dsp:txBody>
      <dsp:txXfrm>
        <a:off x="0" y="4721494"/>
        <a:ext cx="4393437" cy="608932"/>
      </dsp:txXfrm>
    </dsp:sp>
    <dsp:sp modelId="{ADCDA8DA-BD27-4171-8CCE-671ABE8EE9AC}">
      <dsp:nvSpPr>
        <dsp:cNvPr id="0" name=""/>
        <dsp:cNvSpPr/>
      </dsp:nvSpPr>
      <dsp:spPr>
        <a:xfrm>
          <a:off x="4393437" y="4721494"/>
          <a:ext cx="4393437" cy="608932"/>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US" sz="1300" b="1" kern="1200" dirty="0" smtClean="0"/>
            <a:t>Seek Underlying Principles</a:t>
          </a:r>
        </a:p>
        <a:p>
          <a:pPr lvl="0" algn="ctr" defTabSz="577850">
            <a:lnSpc>
              <a:spcPct val="90000"/>
            </a:lnSpc>
            <a:spcBef>
              <a:spcPct val="0"/>
            </a:spcBef>
            <a:spcAft>
              <a:spcPct val="35000"/>
            </a:spcAft>
          </a:pPr>
          <a:r>
            <a:rPr lang="en-US" sz="1300" b="1" kern="1200" dirty="0" smtClean="0"/>
            <a:t>Mark Patterns of Cause &amp; Effect</a:t>
          </a:r>
        </a:p>
        <a:p>
          <a:pPr lvl="0" algn="ctr" defTabSz="577850">
            <a:lnSpc>
              <a:spcPct val="90000"/>
            </a:lnSpc>
            <a:spcBef>
              <a:spcPct val="0"/>
            </a:spcBef>
            <a:spcAft>
              <a:spcPct val="35000"/>
            </a:spcAft>
          </a:pPr>
          <a:r>
            <a:rPr lang="en-US" sz="1300" b="1" kern="1200" dirty="0" smtClean="0"/>
            <a:t>Individual Findings in Explanatory Context</a:t>
          </a:r>
        </a:p>
        <a:p>
          <a:pPr lvl="0" algn="ctr" defTabSz="577850">
            <a:lnSpc>
              <a:spcPct val="90000"/>
            </a:lnSpc>
            <a:spcBef>
              <a:spcPct val="0"/>
            </a:spcBef>
            <a:spcAft>
              <a:spcPct val="35000"/>
            </a:spcAft>
          </a:pPr>
          <a:r>
            <a:rPr lang="en-US" sz="1300" b="1" kern="1200" dirty="0" smtClean="0"/>
            <a:t>Weigh Alternative Interpretations</a:t>
          </a:r>
          <a:endParaRPr lang="en-US" sz="1300" b="1" kern="1200" dirty="0"/>
        </a:p>
      </dsp:txBody>
      <dsp:txXfrm>
        <a:off x="4393437" y="4721494"/>
        <a:ext cx="4393437" cy="608932"/>
      </dsp:txXfrm>
    </dsp:sp>
    <dsp:sp modelId="{6E3B8CAB-E8BD-4D7E-BCD8-4447DA70DBD4}">
      <dsp:nvSpPr>
        <dsp:cNvPr id="0" name=""/>
        <dsp:cNvSpPr/>
      </dsp:nvSpPr>
      <dsp:spPr>
        <a:xfrm rot="10800000">
          <a:off x="0" y="2017041"/>
          <a:ext cx="8786874" cy="2035951"/>
        </a:xfrm>
        <a:prstGeom prst="upArrowCallou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b="1" kern="1200" dirty="0" smtClean="0"/>
            <a:t>Second Stage</a:t>
          </a:r>
          <a:endParaRPr lang="en-US" sz="2500" b="1" kern="1200" dirty="0"/>
        </a:p>
      </dsp:txBody>
      <dsp:txXfrm rot="-10800000">
        <a:off x="0" y="2017041"/>
        <a:ext cx="8786874" cy="714618"/>
      </dsp:txXfrm>
    </dsp:sp>
    <dsp:sp modelId="{AA517B58-0D8C-4105-85CD-C089024746FB}">
      <dsp:nvSpPr>
        <dsp:cNvPr id="0" name=""/>
        <dsp:cNvSpPr/>
      </dsp:nvSpPr>
      <dsp:spPr>
        <a:xfrm>
          <a:off x="0" y="2731660"/>
          <a:ext cx="4393437" cy="608749"/>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n-US" sz="1600" b="1" kern="1200" dirty="0" smtClean="0"/>
            <a:t>Inquire Further:</a:t>
          </a:r>
          <a:endParaRPr lang="en-US" sz="1600" b="1" kern="1200" dirty="0"/>
        </a:p>
      </dsp:txBody>
      <dsp:txXfrm>
        <a:off x="0" y="2731660"/>
        <a:ext cx="4393437" cy="608749"/>
      </dsp:txXfrm>
    </dsp:sp>
    <dsp:sp modelId="{211A8698-66A3-4F7D-9568-160993B9BAE8}">
      <dsp:nvSpPr>
        <dsp:cNvPr id="0" name=""/>
        <dsp:cNvSpPr/>
      </dsp:nvSpPr>
      <dsp:spPr>
        <a:xfrm>
          <a:off x="4393437" y="2731660"/>
          <a:ext cx="4393437" cy="608749"/>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US" sz="1300" b="1" kern="1200" dirty="0" smtClean="0"/>
            <a:t>Focus on issues selected in first stage</a:t>
          </a:r>
        </a:p>
        <a:p>
          <a:pPr lvl="0" algn="ctr" defTabSz="577850">
            <a:lnSpc>
              <a:spcPct val="90000"/>
            </a:lnSpc>
            <a:spcBef>
              <a:spcPct val="0"/>
            </a:spcBef>
            <a:spcAft>
              <a:spcPct val="35000"/>
            </a:spcAft>
          </a:pPr>
          <a:r>
            <a:rPr lang="en-US" sz="1300" b="1" kern="1200" dirty="0" smtClean="0"/>
            <a:t>Refine areas for sustained / intensive inquiry</a:t>
          </a:r>
        </a:p>
        <a:p>
          <a:pPr lvl="0" algn="ctr" defTabSz="577850">
            <a:lnSpc>
              <a:spcPct val="90000"/>
            </a:lnSpc>
            <a:spcBef>
              <a:spcPct val="0"/>
            </a:spcBef>
            <a:spcAft>
              <a:spcPct val="35000"/>
            </a:spcAft>
          </a:pPr>
          <a:r>
            <a:rPr lang="en-US" sz="1300" b="1" kern="1200" dirty="0" smtClean="0"/>
            <a:t>Observe more systematically and selectively</a:t>
          </a:r>
          <a:endParaRPr lang="en-US" sz="1300" b="1" kern="1200" dirty="0"/>
        </a:p>
      </dsp:txBody>
      <dsp:txXfrm>
        <a:off x="4393437" y="2731660"/>
        <a:ext cx="4393437" cy="608749"/>
      </dsp:txXfrm>
    </dsp:sp>
    <dsp:sp modelId="{CE814940-2786-46FD-BA1D-0DEB582DD679}">
      <dsp:nvSpPr>
        <dsp:cNvPr id="0" name=""/>
        <dsp:cNvSpPr/>
      </dsp:nvSpPr>
      <dsp:spPr>
        <a:xfrm rot="10800000">
          <a:off x="0" y="947"/>
          <a:ext cx="8786874" cy="2035951"/>
        </a:xfrm>
        <a:prstGeom prst="upArrowCallout">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b="1" kern="1200" dirty="0" smtClean="0"/>
            <a:t>First Stage</a:t>
          </a:r>
          <a:endParaRPr lang="en-US" sz="2500" b="1" kern="1200" dirty="0"/>
        </a:p>
      </dsp:txBody>
      <dsp:txXfrm rot="-10800000">
        <a:off x="0" y="947"/>
        <a:ext cx="8786874" cy="714618"/>
      </dsp:txXfrm>
    </dsp:sp>
    <dsp:sp modelId="{819D6DCD-41E5-4FDC-8F98-940FB41C6D3C}">
      <dsp:nvSpPr>
        <dsp:cNvPr id="0" name=""/>
        <dsp:cNvSpPr/>
      </dsp:nvSpPr>
      <dsp:spPr>
        <a:xfrm>
          <a:off x="0" y="572293"/>
          <a:ext cx="4393437" cy="895293"/>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a:lnSpc>
              <a:spcPct val="90000"/>
            </a:lnSpc>
            <a:spcBef>
              <a:spcPct val="0"/>
            </a:spcBef>
            <a:spcAft>
              <a:spcPct val="35000"/>
            </a:spcAft>
          </a:pPr>
          <a:r>
            <a:rPr lang="en-US" sz="1600" b="1" i="0" kern="1200" dirty="0" smtClean="0"/>
            <a:t>Observe:</a:t>
          </a:r>
          <a:endParaRPr lang="en-US" sz="1600" b="1" i="0" kern="1200" dirty="0"/>
        </a:p>
      </dsp:txBody>
      <dsp:txXfrm>
        <a:off x="0" y="572293"/>
        <a:ext cx="4393437" cy="895293"/>
      </dsp:txXfrm>
    </dsp:sp>
    <dsp:sp modelId="{E3E35805-B724-47BB-9C5E-CA831AAD65FB}">
      <dsp:nvSpPr>
        <dsp:cNvPr id="0" name=""/>
        <dsp:cNvSpPr/>
      </dsp:nvSpPr>
      <dsp:spPr>
        <a:xfrm>
          <a:off x="4393437" y="572293"/>
          <a:ext cx="4393437" cy="895293"/>
        </a:xfrm>
        <a:prstGeom prst="rect">
          <a:avLst/>
        </a:prstGeom>
        <a:solidFill>
          <a:schemeClr val="accent1">
            <a:alpha val="90000"/>
            <a:tint val="40000"/>
            <a:hueOff val="0"/>
            <a:satOff val="0"/>
            <a:lumOff val="0"/>
            <a:alphaOff val="0"/>
          </a:schemeClr>
        </a:solidFill>
        <a:ln>
          <a:noFill/>
        </a:ln>
        <a:effectLst/>
        <a:sp3d z="57200" extrusionH="600" contourW="3000">
          <a:bevelT w="48600" h="18600" prst="relaxedInset"/>
          <a:bevelB w="48600" h="8600" prst="relaxedInset"/>
        </a:sp3d>
      </dsp:spPr>
      <dsp:style>
        <a:lnRef idx="0">
          <a:scrgbClr r="0" g="0" b="0"/>
        </a:lnRef>
        <a:fillRef idx="1">
          <a:scrgbClr r="0" g="0" b="0"/>
        </a:fillRef>
        <a:effectRef idx="0">
          <a:scrgbClr r="0" g="0" b="0"/>
        </a:effectRef>
        <a:fontRef idx="minor"/>
      </dsp:style>
      <dsp:txBody>
        <a:bodyPr spcFirstLastPara="0" vert="horz" wrap="square" lIns="92456" tIns="16510" rIns="92456" bIns="16510" numCol="1" spcCol="1270" anchor="ctr" anchorCtr="0">
          <a:noAutofit/>
        </a:bodyPr>
        <a:lstStyle/>
        <a:p>
          <a:pPr lvl="0" algn="ctr" defTabSz="577850">
            <a:lnSpc>
              <a:spcPct val="90000"/>
            </a:lnSpc>
            <a:spcBef>
              <a:spcPct val="0"/>
            </a:spcBef>
            <a:spcAft>
              <a:spcPct val="35000"/>
            </a:spcAft>
          </a:pPr>
          <a:r>
            <a:rPr lang="en-US" sz="1300" b="1" kern="1200" dirty="0" smtClean="0"/>
            <a:t>Ongoing events</a:t>
          </a:r>
        </a:p>
        <a:p>
          <a:pPr lvl="0" algn="ctr" defTabSz="577850">
            <a:lnSpc>
              <a:spcPct val="90000"/>
            </a:lnSpc>
            <a:spcBef>
              <a:spcPct val="0"/>
            </a:spcBef>
            <a:spcAft>
              <a:spcPct val="35000"/>
            </a:spcAft>
          </a:pPr>
          <a:r>
            <a:rPr lang="en-US" sz="1300" b="1" kern="1200" dirty="0" smtClean="0"/>
            <a:t>Transactions</a:t>
          </a:r>
        </a:p>
        <a:p>
          <a:pPr lvl="0" algn="ctr" defTabSz="577850">
            <a:lnSpc>
              <a:spcPct val="90000"/>
            </a:lnSpc>
            <a:spcBef>
              <a:spcPct val="0"/>
            </a:spcBef>
            <a:spcAft>
              <a:spcPct val="35000"/>
            </a:spcAft>
          </a:pPr>
          <a:r>
            <a:rPr lang="en-US" sz="1300" b="1" kern="1200" dirty="0" smtClean="0"/>
            <a:t>Informal remarks</a:t>
          </a:r>
        </a:p>
        <a:p>
          <a:pPr lvl="0" algn="ctr" defTabSz="577850">
            <a:lnSpc>
              <a:spcPct val="90000"/>
            </a:lnSpc>
            <a:spcBef>
              <a:spcPct val="0"/>
            </a:spcBef>
            <a:spcAft>
              <a:spcPct val="35000"/>
            </a:spcAft>
          </a:pPr>
          <a:r>
            <a:rPr lang="en-US" sz="1300" b="1" kern="1200" dirty="0" smtClean="0"/>
            <a:t>Background Information</a:t>
          </a:r>
          <a:endParaRPr lang="en-US" sz="1300" b="1" kern="1200" dirty="0"/>
        </a:p>
      </dsp:txBody>
      <dsp:txXfrm>
        <a:off x="4393437" y="572293"/>
        <a:ext cx="4393437" cy="89529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77C482-25BC-4F9F-94A2-E137226F9EB5}" type="datetimeFigureOut">
              <a:rPr lang="en-US" smtClean="0"/>
              <a:t>13/7/20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672F68-F860-42C2-B4BD-4992CAC8530C}" type="slidenum">
              <a:rPr lang="en-US" smtClean="0"/>
              <a:t>‹#›</a:t>
            </a:fld>
            <a:endParaRPr lang="en-US"/>
          </a:p>
        </p:txBody>
      </p:sp>
    </p:spTree>
    <p:extLst>
      <p:ext uri="{BB962C8B-B14F-4D97-AF65-F5344CB8AC3E}">
        <p14:creationId xmlns:p14="http://schemas.microsoft.com/office/powerpoint/2010/main" val="4302069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p:cNvSpPr>
          <p:nvPr>
            <p:ph type="sldImg"/>
          </p:nvPr>
        </p:nvSpPr>
        <p:spPr bwMode="auto">
          <a:noFill/>
          <a:ln>
            <a:solidFill>
              <a:srgbClr val="000000"/>
            </a:solidFill>
            <a:miter lim="800000"/>
            <a:headEnd/>
            <a:tailEnd/>
          </a:ln>
        </p:spPr>
      </p:sp>
      <p:sp>
        <p:nvSpPr>
          <p:cNvPr id="808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What is happening in the brain that would explain these observed behaviours and validate the teacher and researcher findings?</a:t>
            </a:r>
          </a:p>
          <a:p>
            <a:pPr eaLnBrk="1" hangingPunct="1">
              <a:spcBef>
                <a:spcPct val="0"/>
              </a:spcBef>
            </a:pPr>
            <a:r>
              <a:rPr lang="en-US" smtClean="0"/>
              <a:t>Fascinating entry and exit points: fMRI, fNIRS, gene tagging….</a:t>
            </a:r>
          </a:p>
        </p:txBody>
      </p:sp>
      <p:sp>
        <p:nvSpPr>
          <p:cNvPr id="512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CC5F60-2E25-4BBC-AB39-3986118C7FA3}" type="slidenum">
              <a:rPr lang="en-US"/>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Slide Image Placeholder 1"/>
          <p:cNvSpPr>
            <a:spLocks noGrp="1" noRot="1" noChangeAspect="1"/>
          </p:cNvSpPr>
          <p:nvPr>
            <p:ph type="sldImg"/>
          </p:nvPr>
        </p:nvSpPr>
        <p:spPr bwMode="auto">
          <a:noFill/>
          <a:ln>
            <a:solidFill>
              <a:srgbClr val="000000"/>
            </a:solidFill>
            <a:miter lim="800000"/>
            <a:headEnd/>
            <a:tailEnd/>
          </a:ln>
        </p:spPr>
      </p:sp>
      <p:sp>
        <p:nvSpPr>
          <p:cNvPr id="993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Language Learning Journal 2009: no standardised forms available as will be used for English, self-devised issue – internal consistency (questions, to program and moderation). Sparks et al., “long-term crosslinguisstic transfer of skills from L1 to L2” – 3 L2 teachers designed proficiency tests for their respective languages. Validity was considered to be achieved through uniformity of format: reading, writing, speaking and listening were all assessed, done with same prompts and directions. This model has been used in at least 4 other published studies by this author.</a:t>
            </a:r>
          </a:p>
          <a:p>
            <a:pPr eaLnBrk="1" hangingPunct="1">
              <a:spcBef>
                <a:spcPct val="0"/>
              </a:spcBef>
            </a:pPr>
            <a:endParaRPr lang="en-US" smtClean="0"/>
          </a:p>
          <a:p>
            <a:pPr eaLnBrk="1" hangingPunct="1">
              <a:spcBef>
                <a:spcPct val="0"/>
              </a:spcBef>
            </a:pPr>
            <a:r>
              <a:rPr lang="en-US" smtClean="0"/>
              <a:t>Different languages, different programs = different criteria/assessments. Focus on Distance Travelled as original!!!</a:t>
            </a:r>
          </a:p>
        </p:txBody>
      </p:sp>
      <p:sp>
        <p:nvSpPr>
          <p:cNvPr id="675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DB4976-A8E5-411D-959B-C74C5E60A052}" type="slidenum">
              <a:rPr lang="en-AU"/>
              <a:pPr fontAlgn="base">
                <a:spcBef>
                  <a:spcPct val="0"/>
                </a:spcBef>
                <a:spcAft>
                  <a:spcPct val="0"/>
                </a:spcAft>
                <a:defRPr/>
              </a:pPr>
              <a:t>10</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bwMode="auto">
          <a:noFill/>
          <a:ln>
            <a:solidFill>
              <a:srgbClr val="000000"/>
            </a:solidFill>
            <a:miter lim="800000"/>
            <a:headEnd/>
            <a:tailEnd/>
          </a:ln>
        </p:spPr>
      </p:sp>
      <p:sp>
        <p:nvSpPr>
          <p:cNvPr id="1013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696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7A893D-2C6C-4EB7-B7C0-435824DAF3D3}" type="slidenum">
              <a:rPr lang="en-AU"/>
              <a:pPr fontAlgn="base">
                <a:spcBef>
                  <a:spcPct val="0"/>
                </a:spcBef>
                <a:spcAft>
                  <a:spcPct val="0"/>
                </a:spcAft>
                <a:defRPr/>
              </a:pPr>
              <a:t>11</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p:cNvSpPr>
          <p:nvPr>
            <p:ph type="sldImg"/>
          </p:nvPr>
        </p:nvSpPr>
        <p:spPr bwMode="auto">
          <a:noFill/>
          <a:ln>
            <a:solidFill>
              <a:srgbClr val="000000"/>
            </a:solidFill>
            <a:miter lim="800000"/>
            <a:headEnd/>
            <a:tailEnd/>
          </a:ln>
        </p:spPr>
      </p:sp>
      <p:sp>
        <p:nvSpPr>
          <p:cNvPr id="1034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6AB0FB7-D592-45D4-BA05-3C19212E592D}" type="slidenum">
              <a:rPr lang="en-AU"/>
              <a:pPr fontAlgn="base">
                <a:spcBef>
                  <a:spcPct val="0"/>
                </a:spcBef>
                <a:spcAft>
                  <a:spcPct val="0"/>
                </a:spcAft>
                <a:defRPr/>
              </a:pPr>
              <a:t>12</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bwMode="auto">
          <a:noFill/>
          <a:ln>
            <a:solidFill>
              <a:srgbClr val="000000"/>
            </a:solidFill>
            <a:miter lim="800000"/>
            <a:headEnd/>
            <a:tailEnd/>
          </a:ln>
        </p:spPr>
      </p:sp>
      <p:sp>
        <p:nvSpPr>
          <p:cNvPr id="1054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655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E6E418-1496-4459-8A22-365FC35CCA26}" type="slidenum">
              <a:rPr lang="en-AU"/>
              <a:pPr fontAlgn="base">
                <a:spcBef>
                  <a:spcPct val="0"/>
                </a:spcBef>
                <a:spcAft>
                  <a:spcPct val="0"/>
                </a:spcAft>
                <a:defRPr/>
              </a:pPr>
              <a:t>13</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bwMode="auto">
          <a:noFill/>
          <a:ln>
            <a:solidFill>
              <a:srgbClr val="000000"/>
            </a:solidFill>
            <a:miter lim="800000"/>
            <a:headEnd/>
            <a:tailEnd/>
          </a:ln>
        </p:spPr>
      </p:sp>
      <p:sp>
        <p:nvSpPr>
          <p:cNvPr id="1075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Depth AND Breadth! </a:t>
            </a:r>
          </a:p>
          <a:p>
            <a:pPr eaLnBrk="1" hangingPunct="1">
              <a:spcBef>
                <a:spcPct val="0"/>
              </a:spcBef>
            </a:pPr>
            <a:r>
              <a:rPr lang="en-US" smtClean="0"/>
              <a:t>What was working?</a:t>
            </a:r>
          </a:p>
          <a:p>
            <a:pPr eaLnBrk="1" hangingPunct="1">
              <a:spcBef>
                <a:spcPct val="0"/>
              </a:spcBef>
            </a:pPr>
            <a:r>
              <a:rPr lang="en-US" smtClean="0"/>
              <a:t>Why?</a:t>
            </a:r>
          </a:p>
          <a:p>
            <a:pPr eaLnBrk="1" hangingPunct="1">
              <a:spcBef>
                <a:spcPct val="0"/>
              </a:spcBef>
            </a:pPr>
            <a:r>
              <a:rPr lang="en-US" smtClean="0"/>
              <a:t>How? </a:t>
            </a:r>
          </a:p>
          <a:p>
            <a:pPr eaLnBrk="1" hangingPunct="1">
              <a:spcBef>
                <a:spcPct val="0"/>
              </a:spcBef>
            </a:pPr>
            <a:r>
              <a:rPr lang="en-US" smtClean="0"/>
              <a:t>In diff settings … leads to resonance/generalisation and the possibilty that we have uncovered some principles!!</a:t>
            </a:r>
          </a:p>
        </p:txBody>
      </p:sp>
      <p:sp>
        <p:nvSpPr>
          <p:cNvPr id="737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D2CBAB-74E1-4489-B0BE-4F93A07BA086}" type="slidenum">
              <a:rPr lang="en-AU"/>
              <a:pPr fontAlgn="base">
                <a:spcBef>
                  <a:spcPct val="0"/>
                </a:spcBef>
                <a:spcAft>
                  <a:spcPct val="0"/>
                </a:spcAft>
                <a:defRPr/>
              </a:pPr>
              <a:t>14</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bwMode="auto">
          <a:noFill/>
          <a:ln>
            <a:solidFill>
              <a:srgbClr val="000000"/>
            </a:solidFill>
            <a:miter lim="800000"/>
            <a:headEnd/>
            <a:tailEnd/>
          </a:ln>
        </p:spPr>
      </p:sp>
      <p:sp>
        <p:nvSpPr>
          <p:cNvPr id="1095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757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AFDA5FE-1FB0-4495-8330-5835EBB78F44}" type="slidenum">
              <a:rPr lang="en-US"/>
              <a:pPr fontAlgn="base">
                <a:spcBef>
                  <a:spcPct val="0"/>
                </a:spcBef>
                <a:spcAft>
                  <a:spcPct val="0"/>
                </a:spcAft>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Slide Image Placeholder 1"/>
          <p:cNvSpPr>
            <a:spLocks noGrp="1" noRot="1" noChangeAspect="1"/>
          </p:cNvSpPr>
          <p:nvPr>
            <p:ph type="sldImg"/>
          </p:nvPr>
        </p:nvSpPr>
        <p:spPr bwMode="auto">
          <a:noFill/>
          <a:ln>
            <a:solidFill>
              <a:srgbClr val="000000"/>
            </a:solidFill>
            <a:miter lim="800000"/>
            <a:headEnd/>
            <a:tailEnd/>
          </a:ln>
        </p:spPr>
      </p:sp>
      <p:sp>
        <p:nvSpPr>
          <p:cNvPr id="1116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7782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B5AB14-F572-467E-81B4-9F236C7B3977}" type="slidenum">
              <a:rPr lang="en-US"/>
              <a:pPr fontAlgn="base">
                <a:spcBef>
                  <a:spcPct val="0"/>
                </a:spcBef>
                <a:spcAft>
                  <a:spcPct val="0"/>
                </a:spcAft>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6A3704CA-EC01-4F2C-AD57-A333A7C75B0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Slide Image Placeholder 1"/>
          <p:cNvSpPr>
            <a:spLocks noGrp="1" noRot="1" noChangeAspect="1"/>
          </p:cNvSpPr>
          <p:nvPr>
            <p:ph type="sldImg"/>
          </p:nvPr>
        </p:nvSpPr>
        <p:spPr bwMode="auto">
          <a:noFill/>
          <a:ln>
            <a:solidFill>
              <a:srgbClr val="000000"/>
            </a:solidFill>
            <a:miter lim="800000"/>
            <a:headEnd/>
            <a:tailEnd/>
          </a:ln>
        </p:spPr>
      </p:sp>
      <p:sp>
        <p:nvSpPr>
          <p:cNvPr id="1167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798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F9055D2-1DD2-4B4E-8636-7B66F30AA74C}" type="slidenum">
              <a:rPr lang="en-AU"/>
              <a:pPr fontAlgn="base">
                <a:spcBef>
                  <a:spcPct val="0"/>
                </a:spcBef>
                <a:spcAft>
                  <a:spcPct val="0"/>
                </a:spcAft>
                <a:defRPr/>
              </a:pPr>
              <a:t>18</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E9A072-6814-46AD-9DDB-873AF260A633}" type="slidenum">
              <a:rPr lang="en-AU"/>
              <a:pPr fontAlgn="base">
                <a:spcBef>
                  <a:spcPct val="0"/>
                </a:spcBef>
                <a:spcAft>
                  <a:spcPct val="0"/>
                </a:spcAft>
                <a:defRPr/>
              </a:pPr>
              <a:t>19</a:t>
            </a:fld>
            <a:endParaRPr lang="en-AU"/>
          </a:p>
        </p:txBody>
      </p:sp>
      <p:sp>
        <p:nvSpPr>
          <p:cNvPr id="1187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87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AU" smtClean="0"/>
              <a:t>ghjkhjkghjkghjk</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p:cNvSpPr>
            <a:spLocks noGrp="1" noRot="1" noChangeAspect="1"/>
          </p:cNvSpPr>
          <p:nvPr>
            <p:ph type="sldImg"/>
          </p:nvPr>
        </p:nvSpPr>
        <p:spPr bwMode="auto">
          <a:noFill/>
          <a:ln>
            <a:solidFill>
              <a:srgbClr val="000000"/>
            </a:solidFill>
            <a:miter lim="800000"/>
            <a:headEnd/>
            <a:tailEnd/>
          </a:ln>
        </p:spPr>
      </p:sp>
      <p:sp>
        <p:nvSpPr>
          <p:cNvPr id="829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532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B2753-A56A-40A0-BA93-CD82E25E54BD}" type="slidenum">
              <a:rPr lang="en-AU"/>
              <a:pPr fontAlgn="base">
                <a:spcBef>
                  <a:spcPct val="0"/>
                </a:spcBef>
                <a:spcAft>
                  <a:spcPct val="0"/>
                </a:spcAft>
                <a:defRPr/>
              </a:pPr>
              <a:t>2</a:t>
            </a:fld>
            <a:endParaRPr lang="en-A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Slide Image Placeholder 1"/>
          <p:cNvSpPr>
            <a:spLocks noGrp="1" noRot="1" noChangeAspect="1"/>
          </p:cNvSpPr>
          <p:nvPr>
            <p:ph type="sldImg"/>
          </p:nvPr>
        </p:nvSpPr>
        <p:spPr bwMode="auto">
          <a:noFill/>
          <a:ln>
            <a:solidFill>
              <a:srgbClr val="000000"/>
            </a:solidFill>
            <a:miter lim="800000"/>
            <a:headEnd/>
            <a:tailEnd/>
          </a:ln>
        </p:spPr>
      </p:sp>
      <p:sp>
        <p:nvSpPr>
          <p:cNvPr id="1208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839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4D86D7-B39B-4532-AB5B-A1A85879D876}" type="slidenum">
              <a:rPr lang="en-US"/>
              <a:pPr fontAlgn="base">
                <a:spcBef>
                  <a:spcPct val="0"/>
                </a:spcBef>
                <a:spcAft>
                  <a:spcPct val="0"/>
                </a:spcAft>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Slide Image Placeholder 1"/>
          <p:cNvSpPr>
            <a:spLocks noGrp="1" noRot="1" noChangeAspect="1"/>
          </p:cNvSpPr>
          <p:nvPr>
            <p:ph type="sldImg"/>
          </p:nvPr>
        </p:nvSpPr>
        <p:spPr bwMode="auto">
          <a:noFill/>
          <a:ln>
            <a:solidFill>
              <a:srgbClr val="000000"/>
            </a:solidFill>
            <a:miter lim="800000"/>
            <a:headEnd/>
            <a:tailEnd/>
          </a:ln>
        </p:spPr>
      </p:sp>
      <p:sp>
        <p:nvSpPr>
          <p:cNvPr id="1228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8601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156621-ED65-468A-8FD7-81B2DB4FA92C}" type="slidenum">
              <a:rPr lang="en-US"/>
              <a:pPr fontAlgn="base">
                <a:spcBef>
                  <a:spcPct val="0"/>
                </a:spcBef>
                <a:spcAft>
                  <a:spcPct val="0"/>
                </a:spcAft>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Slide Image Placeholder 1"/>
          <p:cNvSpPr>
            <a:spLocks noGrp="1" noRot="1" noChangeAspect="1"/>
          </p:cNvSpPr>
          <p:nvPr>
            <p:ph type="sldImg"/>
          </p:nvPr>
        </p:nvSpPr>
        <p:spPr bwMode="auto">
          <a:noFill/>
          <a:ln>
            <a:solidFill>
              <a:srgbClr val="000000"/>
            </a:solidFill>
            <a:miter lim="800000"/>
            <a:headEnd/>
            <a:tailEnd/>
          </a:ln>
        </p:spPr>
      </p:sp>
      <p:sp>
        <p:nvSpPr>
          <p:cNvPr id="1249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880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ED0F64-8F26-4770-A976-609D24949018}" type="slidenum">
              <a:rPr lang="en-US"/>
              <a:pPr fontAlgn="base">
                <a:spcBef>
                  <a:spcPct val="0"/>
                </a:spcBef>
                <a:spcAft>
                  <a:spcPct val="0"/>
                </a:spcAft>
                <a:defRPr/>
              </a:pPr>
              <a:t>22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Slide Image Placeholder 1"/>
          <p:cNvSpPr>
            <a:spLocks noGrp="1" noRot="1" noChangeAspect="1"/>
          </p:cNvSpPr>
          <p:nvPr>
            <p:ph type="sldImg"/>
          </p:nvPr>
        </p:nvSpPr>
        <p:spPr bwMode="auto">
          <a:noFill/>
          <a:ln>
            <a:solidFill>
              <a:srgbClr val="000000"/>
            </a:solidFill>
            <a:miter lim="800000"/>
            <a:headEnd/>
            <a:tailEnd/>
          </a:ln>
        </p:spPr>
      </p:sp>
      <p:sp>
        <p:nvSpPr>
          <p:cNvPr id="849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PL project will be treated as a (or series of) ‘case study’ for the purposes of the research.</a:t>
            </a:r>
          </a:p>
          <a:p>
            <a:pPr eaLnBrk="1" hangingPunct="1">
              <a:spcBef>
                <a:spcPct val="0"/>
              </a:spcBef>
            </a:pPr>
            <a:r>
              <a:rPr lang="en-US" smtClean="0"/>
              <a:t>These questions will guide the initial collection of data “phase 1”. Discerning patterns in the initial data will drive the process from there.</a:t>
            </a:r>
          </a:p>
        </p:txBody>
      </p:sp>
      <p:sp>
        <p:nvSpPr>
          <p:cNvPr id="552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E2BAF8-CD66-4B7C-8D42-2A27160621B3}" type="slidenum">
              <a:rPr lang="en-US"/>
              <a:pPr fontAlgn="base">
                <a:spcBef>
                  <a:spcPct val="0"/>
                </a:spcBef>
                <a:spcAft>
                  <a:spcPct val="0"/>
                </a:spcAft>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Slide Image Placeholder 1"/>
          <p:cNvSpPr>
            <a:spLocks noGrp="1" noRot="1" noChangeAspect="1"/>
          </p:cNvSpPr>
          <p:nvPr>
            <p:ph type="sldImg"/>
          </p:nvPr>
        </p:nvSpPr>
        <p:spPr bwMode="auto">
          <a:noFill/>
          <a:ln>
            <a:solidFill>
              <a:srgbClr val="000000"/>
            </a:solidFill>
            <a:miter lim="800000"/>
            <a:headEnd/>
            <a:tailEnd/>
          </a:ln>
        </p:spPr>
      </p:sp>
      <p:sp>
        <p:nvSpPr>
          <p:cNvPr id="870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Ready for coding. Then, ready for analysis.</a:t>
            </a:r>
          </a:p>
        </p:txBody>
      </p:sp>
      <p:sp>
        <p:nvSpPr>
          <p:cNvPr id="573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C348CC0-0F33-4CF6-90E9-C107FAB3CF7E}" type="slidenum">
              <a:rPr lang="en-US"/>
              <a:pPr fontAlgn="base">
                <a:spcBef>
                  <a:spcPct val="0"/>
                </a:spcBef>
                <a:spcAft>
                  <a:spcPct val="0"/>
                </a:spcAft>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Slide Image Placeholder 1"/>
          <p:cNvSpPr>
            <a:spLocks noGrp="1" noRot="1" noChangeAspect="1"/>
          </p:cNvSpPr>
          <p:nvPr>
            <p:ph type="sldImg"/>
          </p:nvPr>
        </p:nvSpPr>
        <p:spPr bwMode="auto">
          <a:noFill/>
          <a:ln>
            <a:solidFill>
              <a:srgbClr val="000000"/>
            </a:solidFill>
            <a:miter lim="800000"/>
            <a:headEnd/>
            <a:tailEnd/>
          </a:ln>
        </p:spPr>
      </p:sp>
      <p:sp>
        <p:nvSpPr>
          <p:cNvPr id="890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Mackay &amp; Gass: emerging patterns in the data determine the coding. </a:t>
            </a:r>
          </a:p>
          <a:p>
            <a:pPr eaLnBrk="1" hangingPunct="1">
              <a:spcBef>
                <a:spcPct val="0"/>
              </a:spcBef>
            </a:pPr>
            <a:r>
              <a:rPr lang="en-US" smtClean="0"/>
              <a:t>Alternatives: diff diagnosis / epidemiological perspective – triangulate to affirm!!</a:t>
            </a:r>
          </a:p>
          <a:p>
            <a:pPr eaLnBrk="1" hangingPunct="1">
              <a:spcBef>
                <a:spcPct val="0"/>
              </a:spcBef>
            </a:pPr>
            <a:r>
              <a:rPr lang="en-US" smtClean="0"/>
              <a:t>Process of reflection, judgement, refinement and action with supervisors / evaluator (Bernard)</a:t>
            </a:r>
          </a:p>
          <a:p>
            <a:pPr eaLnBrk="1" hangingPunct="1">
              <a:spcBef>
                <a:spcPct val="0"/>
              </a:spcBef>
            </a:pPr>
            <a:endParaRPr lang="en-US" smtClean="0"/>
          </a:p>
          <a:p>
            <a:pPr eaLnBrk="1" hangingPunct="1">
              <a:spcBef>
                <a:spcPct val="0"/>
              </a:spcBef>
            </a:pPr>
            <a:r>
              <a:rPr lang="en-US" smtClean="0"/>
              <a:t>Coding for analysis (1-3).</a:t>
            </a:r>
          </a:p>
        </p:txBody>
      </p:sp>
      <p:sp>
        <p:nvSpPr>
          <p:cNvPr id="593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FBCC96-DC8E-433E-B411-EAC7C97D7A49}"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Slide Image Placeholder 1"/>
          <p:cNvSpPr>
            <a:spLocks noGrp="1" noRot="1" noChangeAspect="1"/>
          </p:cNvSpPr>
          <p:nvPr>
            <p:ph type="sldImg"/>
          </p:nvPr>
        </p:nvSpPr>
        <p:spPr bwMode="auto">
          <a:noFill/>
          <a:ln>
            <a:solidFill>
              <a:srgbClr val="000000"/>
            </a:solidFill>
            <a:miter lim="800000"/>
            <a:headEnd/>
            <a:tailEnd/>
          </a:ln>
        </p:spPr>
      </p:sp>
      <p:sp>
        <p:nvSpPr>
          <p:cNvPr id="911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No disaggregated data: either for me, the principal or the system!</a:t>
            </a:r>
          </a:p>
          <a:p>
            <a:pPr eaLnBrk="1" hangingPunct="1">
              <a:spcBef>
                <a:spcPct val="0"/>
              </a:spcBef>
            </a:pPr>
            <a:r>
              <a:rPr lang="en-US" smtClean="0"/>
              <a:t>Discerning patterns in this data, teacher data, PL data and in between will determine ongoing direction and format.</a:t>
            </a:r>
          </a:p>
          <a:p>
            <a:pPr eaLnBrk="1" hangingPunct="1">
              <a:spcBef>
                <a:spcPct val="0"/>
              </a:spcBef>
            </a:pPr>
            <a:endParaRPr lang="en-US" smtClean="0"/>
          </a:p>
          <a:p>
            <a:pPr eaLnBrk="1" hangingPunct="1">
              <a:spcBef>
                <a:spcPct val="0"/>
              </a:spcBef>
            </a:pPr>
            <a:r>
              <a:rPr lang="en-US" smtClean="0"/>
              <a:t>Case study mentoring: data derived from personal experience/observations. Importance of understanding the case itself rather than forming testable hypotheses. Carnine (usability).</a:t>
            </a:r>
          </a:p>
        </p:txBody>
      </p:sp>
      <p:sp>
        <p:nvSpPr>
          <p:cNvPr id="614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7BEBBC6-FBF9-41F5-B71A-FEC7D69280EB}" type="slidenum">
              <a:rPr lang="en-AU"/>
              <a:pPr fontAlgn="base">
                <a:spcBef>
                  <a:spcPct val="0"/>
                </a:spcBef>
                <a:spcAft>
                  <a:spcPct val="0"/>
                </a:spcAft>
                <a:defRPr/>
              </a:pPr>
              <a:t>6</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Slide Image Placeholder 1"/>
          <p:cNvSpPr>
            <a:spLocks noGrp="1" noRot="1" noChangeAspect="1"/>
          </p:cNvSpPr>
          <p:nvPr>
            <p:ph type="sldImg"/>
          </p:nvPr>
        </p:nvSpPr>
        <p:spPr bwMode="auto">
          <a:noFill/>
          <a:ln>
            <a:solidFill>
              <a:srgbClr val="000000"/>
            </a:solidFill>
            <a:miter lim="800000"/>
            <a:headEnd/>
            <a:tailEnd/>
          </a:ln>
        </p:spPr>
      </p:sp>
      <p:sp>
        <p:nvSpPr>
          <p:cNvPr id="931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634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9E5BDC3-47B7-4FA6-80E2-917C70D90B6C}" type="slidenum">
              <a:rPr lang="en-US"/>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Slide Image Placeholder 1"/>
          <p:cNvSpPr>
            <a:spLocks noGrp="1" noRot="1" noChangeAspect="1"/>
          </p:cNvSpPr>
          <p:nvPr>
            <p:ph type="sldImg"/>
          </p:nvPr>
        </p:nvSpPr>
        <p:spPr bwMode="auto">
          <a:noFill/>
          <a:ln>
            <a:solidFill>
              <a:srgbClr val="000000"/>
            </a:solidFill>
            <a:miter lim="800000"/>
            <a:headEnd/>
            <a:tailEnd/>
          </a:ln>
        </p:spPr>
      </p:sp>
      <p:sp>
        <p:nvSpPr>
          <p:cNvPr id="952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901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0C22843-8F92-4FEE-8BCA-E4CADA3F453F}" type="slidenum">
              <a:rPr lang="en-AU"/>
              <a:pPr fontAlgn="base">
                <a:spcBef>
                  <a:spcPct val="0"/>
                </a:spcBef>
                <a:spcAft>
                  <a:spcPct val="0"/>
                </a:spcAft>
                <a:defRPr/>
              </a:pPr>
              <a:t>8</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Slide Image Placeholder 1"/>
          <p:cNvSpPr>
            <a:spLocks noGrp="1" noRot="1" noChangeAspect="1"/>
          </p:cNvSpPr>
          <p:nvPr>
            <p:ph type="sldImg"/>
          </p:nvPr>
        </p:nvSpPr>
        <p:spPr bwMode="auto">
          <a:noFill/>
          <a:ln>
            <a:solidFill>
              <a:srgbClr val="000000"/>
            </a:solidFill>
            <a:miter lim="800000"/>
            <a:headEnd/>
            <a:tailEnd/>
          </a:ln>
        </p:spPr>
      </p:sp>
      <p:sp>
        <p:nvSpPr>
          <p:cNvPr id="972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AU" smtClean="0"/>
          </a:p>
        </p:txBody>
      </p:sp>
      <p:sp>
        <p:nvSpPr>
          <p:cNvPr id="921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A8E26E-C55E-42D6-8B9E-12027CF89F59}" type="slidenum">
              <a:rPr lang="en-AU"/>
              <a:pPr fontAlgn="base">
                <a:spcBef>
                  <a:spcPct val="0"/>
                </a:spcBef>
                <a:spcAft>
                  <a:spcPct val="0"/>
                </a:spcAft>
                <a:defRPr/>
              </a:pPr>
              <a:t>9</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3FE0DEA-EFCE-4719-A0E5-62AFC745E91E}" type="datetimeFigureOut">
              <a:rPr lang="en-US" smtClean="0"/>
              <a:t>13/7/20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E0DEA-EFCE-4719-A0E5-62AFC745E91E}" type="datetimeFigureOut">
              <a:rPr lang="en-US" smtClean="0"/>
              <a:t>13/7/20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E0DEA-EFCE-4719-A0E5-62AFC745E91E}" type="datetimeFigureOut">
              <a:rPr lang="en-US" smtClean="0"/>
              <a:t>13/7/20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FE0DEA-EFCE-4719-A0E5-62AFC745E91E}" type="datetimeFigureOut">
              <a:rPr lang="en-US" smtClean="0"/>
              <a:t>13/7/20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FE0DEA-EFCE-4719-A0E5-62AFC745E91E}" type="datetimeFigureOut">
              <a:rPr lang="en-US" smtClean="0"/>
              <a:t>13/7/20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FE0DEA-EFCE-4719-A0E5-62AFC745E91E}" type="datetimeFigureOut">
              <a:rPr lang="en-US" smtClean="0"/>
              <a:t>13/7/20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FE0DEA-EFCE-4719-A0E5-62AFC745E91E}" type="datetimeFigureOut">
              <a:rPr lang="en-US" smtClean="0"/>
              <a:t>13/7/20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FE0DEA-EFCE-4719-A0E5-62AFC745E91E}" type="datetimeFigureOut">
              <a:rPr lang="en-US" smtClean="0"/>
              <a:t>13/7/20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FE0DEA-EFCE-4719-A0E5-62AFC745E91E}" type="datetimeFigureOut">
              <a:rPr lang="en-US" smtClean="0"/>
              <a:t>13/7/20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FE0DEA-EFCE-4719-A0E5-62AFC745E91E}" type="datetimeFigureOut">
              <a:rPr lang="en-US" smtClean="0"/>
              <a:t>13/7/20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FE0DEA-EFCE-4719-A0E5-62AFC745E91E}" type="datetimeFigureOut">
              <a:rPr lang="en-US" smtClean="0"/>
              <a:t>13/7/20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7FB691-1936-408B-844B-4BBB5DC5BDC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FE0DEA-EFCE-4719-A0E5-62AFC745E91E}" type="datetimeFigureOut">
              <a:rPr lang="en-US" smtClean="0"/>
              <a:t>13/7/20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7FB691-1936-408B-844B-4BBB5DC5BDC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www.youtube.com/watch?v=-n0hr4ViFAA&amp;feature=emai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857256"/>
          </a:xfrm>
        </p:spPr>
        <p:txBody>
          <a:bodyPr>
            <a:normAutofit/>
          </a:bodyPr>
          <a:lstStyle/>
          <a:p>
            <a:pPr eaLnBrk="1" fontAlgn="auto" hangingPunct="1">
              <a:spcAft>
                <a:spcPts val="0"/>
              </a:spcAft>
              <a:defRPr/>
            </a:pPr>
            <a:r>
              <a:rPr lang="en-US" sz="3200" dirty="0" smtClean="0">
                <a:solidFill>
                  <a:schemeClr val="tx2">
                    <a:lumMod val="50000"/>
                  </a:schemeClr>
                </a:solidFill>
              </a:rPr>
              <a:t>Data Triangulation: evidence-based practice?</a:t>
            </a:r>
            <a:endParaRPr lang="en-US" sz="3200" dirty="0">
              <a:solidFill>
                <a:schemeClr val="tx2">
                  <a:lumMod val="50000"/>
                </a:schemeClr>
              </a:solidFill>
            </a:endParaRPr>
          </a:p>
        </p:txBody>
      </p:sp>
      <p:graphicFrame>
        <p:nvGraphicFramePr>
          <p:cNvPr id="4" name="Content Placeholder 3"/>
          <p:cNvGraphicFramePr>
            <a:graphicFrameLocks noGrp="1"/>
          </p:cNvGraphicFramePr>
          <p:nvPr>
            <p:ph idx="1"/>
          </p:nvPr>
        </p:nvGraphicFramePr>
        <p:xfrm>
          <a:off x="0" y="1785926"/>
          <a:ext cx="9144000" cy="46434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968506"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Grp="1" noChangeArrowheads="1"/>
          </p:cNvSpPr>
          <p:nvPr>
            <p:ph type="body" idx="1"/>
          </p:nvPr>
        </p:nvSpPr>
        <p:spPr>
          <a:xfrm>
            <a:off x="0" y="0"/>
            <a:ext cx="9144000" cy="6858000"/>
          </a:xfrm>
        </p:spPr>
        <p:txBody>
          <a:bodyPr/>
          <a:lstStyle/>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FontTx/>
              <a:buNone/>
            </a:pPr>
            <a:endParaRPr lang="en-US" sz="800" dirty="0" smtClean="0"/>
          </a:p>
          <a:p>
            <a:pPr algn="ctr" eaLnBrk="1" hangingPunct="1">
              <a:buNone/>
            </a:pPr>
            <a:r>
              <a:rPr lang="en-US" sz="800" b="1" dirty="0" smtClean="0">
                <a:cs typeface="Arial" charset="0"/>
              </a:rPr>
              <a:t>© Nielsen, 2010</a:t>
            </a:r>
            <a:endParaRPr lang="en-AU" sz="800" b="1" dirty="0" smtClean="0">
              <a:cs typeface="Arial" charset="0"/>
            </a:endParaRPr>
          </a:p>
          <a:p>
            <a:pPr algn="ctr" eaLnBrk="1" hangingPunct="1">
              <a:buFontTx/>
              <a:buNone/>
            </a:pPr>
            <a:endParaRPr lang="en-US" sz="800" dirty="0" smtClean="0"/>
          </a:p>
        </p:txBody>
      </p:sp>
      <p:pic>
        <p:nvPicPr>
          <p:cNvPr id="98307" name="Picture 7" descr="msoA8093"/>
          <p:cNvPicPr>
            <a:picLocks noChangeAspect="1" noChangeArrowheads="1"/>
          </p:cNvPicPr>
          <p:nvPr/>
        </p:nvPicPr>
        <p:blipFill>
          <a:blip r:embed="rId3" cstate="print"/>
          <a:srcRect/>
          <a:stretch>
            <a:fillRect/>
          </a:stretch>
        </p:blipFill>
        <p:spPr bwMode="auto">
          <a:xfrm>
            <a:off x="976313" y="188913"/>
            <a:ext cx="7191375" cy="6408737"/>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355" name="Picture 4" descr="msoD0781"/>
          <p:cNvPicPr>
            <a:picLocks noChangeAspect="1" noChangeArrowheads="1"/>
          </p:cNvPicPr>
          <p:nvPr/>
        </p:nvPicPr>
        <p:blipFill>
          <a:blip r:embed="rId3" cstate="print"/>
          <a:srcRect/>
          <a:stretch>
            <a:fillRect/>
          </a:stretch>
        </p:blipFill>
        <p:spPr bwMode="auto">
          <a:xfrm>
            <a:off x="995363" y="188913"/>
            <a:ext cx="7153275" cy="6408737"/>
          </a:xfrm>
          <a:prstGeom prst="rect">
            <a:avLst/>
          </a:prstGeom>
          <a:noFill/>
          <a:ln w="9525">
            <a:noFill/>
            <a:miter lim="800000"/>
            <a:headEnd/>
            <a:tailEnd/>
          </a:ln>
        </p:spPr>
      </p:pic>
      <p:sp>
        <p:nvSpPr>
          <p:cNvPr id="5" name="Rectangle 4"/>
          <p:cNvSpPr/>
          <p:nvPr/>
        </p:nvSpPr>
        <p:spPr>
          <a:xfrm>
            <a:off x="3857620"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03" name="Picture 4" descr="mso1C73F"/>
          <p:cNvPicPr>
            <a:picLocks noChangeAspect="1" noChangeArrowheads="1"/>
          </p:cNvPicPr>
          <p:nvPr/>
        </p:nvPicPr>
        <p:blipFill>
          <a:blip r:embed="rId3" cstate="print"/>
          <a:srcRect/>
          <a:stretch>
            <a:fillRect/>
          </a:stretch>
        </p:blipFill>
        <p:spPr bwMode="auto">
          <a:xfrm>
            <a:off x="1014413" y="908050"/>
            <a:ext cx="7113587" cy="4635500"/>
          </a:xfrm>
          <a:prstGeom prst="rect">
            <a:avLst/>
          </a:prstGeom>
          <a:noFill/>
          <a:ln w="9525">
            <a:noFill/>
            <a:miter lim="800000"/>
            <a:headEnd/>
            <a:tailEnd/>
          </a:ln>
        </p:spPr>
      </p:pic>
      <p:sp>
        <p:nvSpPr>
          <p:cNvPr id="5" name="Rectangle 4"/>
          <p:cNvSpPr/>
          <p:nvPr/>
        </p:nvSpPr>
        <p:spPr>
          <a:xfrm>
            <a:off x="3968506"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580" name="Rectangle 604"/>
          <p:cNvSpPr>
            <a:spLocks noGrp="1" noChangeArrowheads="1"/>
          </p:cNvSpPr>
          <p:nvPr>
            <p:ph type="title"/>
          </p:nvPr>
        </p:nvSpPr>
        <p:spPr/>
        <p:txBody>
          <a:bodyPr/>
          <a:lstStyle/>
          <a:p>
            <a:pPr eaLnBrk="1" fontAlgn="auto" hangingPunct="1">
              <a:spcAft>
                <a:spcPts val="0"/>
              </a:spcAft>
              <a:defRPr/>
            </a:pPr>
            <a:endParaRPr lang="en-US"/>
          </a:p>
        </p:txBody>
      </p:sp>
      <p:pic>
        <p:nvPicPr>
          <p:cNvPr id="104450" name="Picture 603" descr="mso68F48"/>
          <p:cNvPicPr>
            <a:picLocks noGrp="1" noChangeAspect="1" noChangeArrowheads="1"/>
          </p:cNvPicPr>
          <p:nvPr>
            <p:ph idx="1"/>
          </p:nvPr>
        </p:nvPicPr>
        <p:blipFill>
          <a:blip r:embed="rId3" cstate="print"/>
          <a:srcRect/>
          <a:stretch>
            <a:fillRect/>
          </a:stretch>
        </p:blipFill>
        <p:spPr>
          <a:xfrm>
            <a:off x="179388" y="139700"/>
            <a:ext cx="8785225" cy="6553200"/>
          </a:xfrm>
        </p:spPr>
      </p:pic>
      <p:sp>
        <p:nvSpPr>
          <p:cNvPr id="4" name="Rectangle 3"/>
          <p:cNvSpPr/>
          <p:nvPr/>
        </p:nvSpPr>
        <p:spPr>
          <a:xfrm>
            <a:off x="4143372"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ChangeArrowheads="1"/>
          </p:cNvSpPr>
          <p:nvPr/>
        </p:nvSpPr>
        <p:spPr bwMode="auto">
          <a:xfrm rot="10800000" flipV="1">
            <a:off x="735013" y="57150"/>
            <a:ext cx="7673975" cy="274638"/>
          </a:xfrm>
          <a:prstGeom prst="rect">
            <a:avLst/>
          </a:prstGeom>
          <a:noFill/>
          <a:ln w="9525">
            <a:noFill/>
            <a:miter lim="800000"/>
            <a:headEnd/>
            <a:tailEnd/>
          </a:ln>
        </p:spPr>
        <p:txBody>
          <a:bodyPr anchor="ctr">
            <a:spAutoFit/>
          </a:bodyPr>
          <a:lstStyle/>
          <a:p>
            <a:pPr algn="ctr"/>
            <a:r>
              <a:rPr lang="en-AU" sz="1200" b="1">
                <a:latin typeface="Comic Sans MS" pitchFamily="66" charset="0"/>
                <a:ea typeface="SimSun"/>
                <a:cs typeface="Arial" charset="0"/>
              </a:rPr>
              <a:t>Spanish Language Diagnostic (Yrs 2-3) </a:t>
            </a:r>
            <a:r>
              <a:rPr lang="en-AU" sz="1200" b="1">
                <a:solidFill>
                  <a:srgbClr val="FF0000"/>
                </a:solidFill>
                <a:latin typeface="Comic Sans MS" pitchFamily="66" charset="0"/>
                <a:ea typeface="SimSun"/>
                <a:cs typeface="Arial" charset="0"/>
              </a:rPr>
              <a:t>Feb 2006</a:t>
            </a:r>
            <a:r>
              <a:rPr lang="en-AU" sz="1200" b="1">
                <a:latin typeface="Comic Sans MS" pitchFamily="66" charset="0"/>
                <a:ea typeface="SimSun"/>
                <a:cs typeface="Arial" charset="0"/>
              </a:rPr>
              <a:t> &amp; (Yrs 2-3) </a:t>
            </a:r>
            <a:r>
              <a:rPr lang="en-AU" sz="1200" b="1">
                <a:solidFill>
                  <a:srgbClr val="002060"/>
                </a:solidFill>
                <a:latin typeface="Comic Sans MS" pitchFamily="66" charset="0"/>
                <a:ea typeface="SimSun"/>
                <a:cs typeface="Arial" charset="0"/>
              </a:rPr>
              <a:t>Dec 2006</a:t>
            </a:r>
            <a:r>
              <a:rPr lang="en-AU" sz="1200" b="1">
                <a:latin typeface="Comic Sans MS" pitchFamily="66" charset="0"/>
                <a:ea typeface="SimSun"/>
                <a:cs typeface="Arial" charset="0"/>
              </a:rPr>
              <a:t>: Distance Travelled</a:t>
            </a:r>
            <a:r>
              <a:rPr lang="en-AU" sz="1200" b="1">
                <a:latin typeface="Catchup"/>
                <a:ea typeface="SimSun"/>
                <a:cs typeface="Arial" charset="0"/>
              </a:rPr>
              <a:t> </a:t>
            </a:r>
            <a:endParaRPr lang="en-AU">
              <a:latin typeface="Cambria" pitchFamily="18" charset="0"/>
              <a:ea typeface="SimSun"/>
              <a:cs typeface="Arial" charset="0"/>
            </a:endParaRPr>
          </a:p>
        </p:txBody>
      </p:sp>
      <p:graphicFrame>
        <p:nvGraphicFramePr>
          <p:cNvPr id="73851" name="Group 123"/>
          <p:cNvGraphicFramePr>
            <a:graphicFrameLocks noGrp="1"/>
          </p:cNvGraphicFramePr>
          <p:nvPr/>
        </p:nvGraphicFramePr>
        <p:xfrm>
          <a:off x="179388" y="333375"/>
          <a:ext cx="8785225" cy="6199187"/>
        </p:xfrm>
        <a:graphic>
          <a:graphicData uri="http://schemas.openxmlformats.org/drawingml/2006/table">
            <a:tbl>
              <a:tblPr/>
              <a:tblGrid>
                <a:gridCol w="757237"/>
                <a:gridCol w="220663"/>
                <a:gridCol w="1158875"/>
                <a:gridCol w="1117600"/>
                <a:gridCol w="1317625"/>
                <a:gridCol w="855662"/>
                <a:gridCol w="895350"/>
                <a:gridCol w="1382713"/>
                <a:gridCol w="1079500"/>
              </a:tblGrid>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8">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000" b="1" i="0" u="none" strike="noStrike" cap="none" normalizeH="0" baseline="0" dirty="0" smtClean="0">
                          <a:ln>
                            <a:noFill/>
                          </a:ln>
                          <a:solidFill>
                            <a:srgbClr val="C00000"/>
                          </a:solidFill>
                          <a:effectLst/>
                          <a:latin typeface="Arial" charset="0"/>
                          <a:ea typeface="SimSun" pitchFamily="2" charset="-122"/>
                          <a:cs typeface="Arial" charset="0"/>
                        </a:rPr>
                        <a:t>COGNITIVE TASKS</a:t>
                      </a:r>
                      <a:endParaRPr kumimoji="0" lang="en-AU" sz="1000" b="0" i="0" u="none" strike="noStrike" cap="none" normalizeH="0" baseline="0" dirty="0" smtClean="0">
                        <a:ln>
                          <a:noFill/>
                        </a:ln>
                        <a:solidFill>
                          <a:srgbClr val="C0000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46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charset="0"/>
                          <a:ea typeface="SimSun" pitchFamily="2" charset="-122"/>
                          <a:cs typeface="Arial" charset="0"/>
                        </a:rPr>
                        <a:t>Avg No. per year level(s)</a:t>
                      </a:r>
                      <a:endParaRPr kumimoji="0" lang="en-AU" sz="10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10">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cs typeface="Arial" charset="0"/>
                        </a:rPr>
                        <a:t>C</a:t>
                      </a:r>
                      <a:endParaRPr kumimoji="0" lang="en-AU" sz="900" b="0" i="0" u="none" strike="noStrike" cap="none" normalizeH="0" baseline="0" dirty="0" smtClean="0">
                        <a:ln>
                          <a:noFill/>
                        </a:ln>
                        <a:solidFill>
                          <a:srgbClr val="C00000"/>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cs typeface="Arial" charset="0"/>
                        </a:rPr>
                        <a:t>O</a:t>
                      </a:r>
                      <a:endParaRPr kumimoji="0" lang="en-AU" sz="9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rPr>
                        <a:t>N</a:t>
                      </a:r>
                      <a:endParaRPr kumimoji="0" lang="en-AU" sz="9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rPr>
                        <a:t>T</a:t>
                      </a:r>
                      <a:endParaRPr kumimoji="0" lang="en-AU" sz="9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rPr>
                        <a:t>E</a:t>
                      </a:r>
                      <a:endParaRPr kumimoji="0" lang="en-AU" sz="9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rPr>
                        <a:t>N</a:t>
                      </a:r>
                      <a:endParaRPr kumimoji="0" lang="en-AU" sz="9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C00000"/>
                          </a:solidFill>
                          <a:effectLst/>
                          <a:latin typeface="Arial" charset="0"/>
                          <a:ea typeface="SimSun" pitchFamily="2" charset="-122"/>
                        </a:rPr>
                        <a:t>T</a:t>
                      </a:r>
                      <a:endParaRPr kumimoji="0" lang="en-AU" sz="900" b="0" i="0" u="none" strike="noStrike" cap="none" normalizeH="0" baseline="0" dirty="0" smtClean="0">
                        <a:ln>
                          <a:noFill/>
                        </a:ln>
                        <a:solidFill>
                          <a:srgbClr val="C0000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Oral Comprehension.</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Grapho-Phonological Correspondence</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Word Knowledge – Translation.</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Recall of Vocabulary.</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Use of L2 Grammatical Conventions</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Written Comprehension.</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800" b="1" i="0" u="none" strike="noStrike" cap="none" normalizeH="0" baseline="0" smtClean="0">
                          <a:ln>
                            <a:noFill/>
                          </a:ln>
                          <a:solidFill>
                            <a:schemeClr val="tx1"/>
                          </a:solidFill>
                          <a:effectLst/>
                          <a:latin typeface="Arial" charset="0"/>
                          <a:ea typeface="SimSun" pitchFamily="2" charset="-122"/>
                          <a:cs typeface="Arial" charset="0"/>
                        </a:rPr>
                        <a:t>Written Comprehension and Written Composition.</a:t>
                      </a:r>
                      <a:endParaRPr kumimoji="0" lang="en-AU" sz="1800" b="0" i="0" u="none" strike="noStrike" cap="none" normalizeH="0" baseline="0" smtClean="0">
                        <a:ln>
                          <a:noFill/>
                        </a:ln>
                        <a:solidFill>
                          <a:schemeClr val="tx1"/>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AU" sz="900" b="1" i="0" u="none" strike="noStrike" cap="none" normalizeH="0" baseline="0" smtClean="0">
                        <a:ln>
                          <a:noFill/>
                        </a:ln>
                        <a:solidFill>
                          <a:srgbClr val="FF0000"/>
                        </a:solidFill>
                        <a:effectLst/>
                        <a:latin typeface="Arial" charset="0"/>
                        <a:ea typeface="SimSun" pitchFamily="2" charset="-122"/>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Feb 2006</a:t>
                      </a:r>
                      <a:endParaRPr kumimoji="0" lang="en-AU" sz="900" b="0" i="0" u="none" strike="noStrike" cap="none" normalizeH="0" baseline="0" smtClean="0">
                        <a:ln>
                          <a:noFill/>
                        </a:ln>
                        <a:solidFill>
                          <a:srgbClr val="FFFF66"/>
                        </a:solidFill>
                        <a:effectLst/>
                        <a:latin typeface="Arial" charset="0"/>
                        <a:ea typeface="SimSun" pitchFamily="2" charset="-122"/>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7.3</a:t>
                      </a:r>
                      <a:endParaRPr kumimoji="0" lang="en-AU" sz="900" b="0" i="0" u="none" strike="noStrike" cap="none" normalizeH="0" baseline="0" smtClean="0">
                        <a:ln>
                          <a:noFill/>
                        </a:ln>
                        <a:solidFill>
                          <a:srgbClr val="FFFF66"/>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555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Dec 2006</a:t>
                      </a:r>
                      <a:endParaRPr kumimoji="0" lang="en-AU" sz="900" b="0" i="0" u="none" strike="noStrike" cap="none" normalizeH="0" baseline="0" dirty="0" smtClean="0">
                        <a:ln>
                          <a:noFill/>
                        </a:ln>
                        <a:solidFill>
                          <a:srgbClr val="00206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29</a:t>
                      </a:r>
                      <a:endParaRPr kumimoji="0" lang="en-AU" sz="900" b="0" i="0" u="none" strike="noStrike" cap="none" normalizeH="0" baseline="0" dirty="0" smtClean="0">
                        <a:ln>
                          <a:noFill/>
                        </a:ln>
                        <a:solidFill>
                          <a:srgbClr val="00206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Distance Travelled</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00B050"/>
                          </a:solidFill>
                          <a:effectLst/>
                          <a:latin typeface="Arial" charset="0"/>
                          <a:ea typeface="SimSun" pitchFamily="2" charset="-122"/>
                          <a:cs typeface="Arial" charset="0"/>
                        </a:rPr>
                        <a:t>297%</a:t>
                      </a:r>
                      <a:endParaRPr kumimoji="0" lang="en-AU" sz="900" b="0" i="0" u="none" strike="noStrike" cap="none" normalizeH="0" baseline="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080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Feb 2006</a:t>
                      </a:r>
                      <a:endParaRPr kumimoji="0" lang="en-AU" sz="1800" b="0" i="0" u="none" strike="noStrike" cap="none" normalizeH="0" baseline="0" smtClean="0">
                        <a:ln>
                          <a:noFill/>
                        </a:ln>
                        <a:solidFill>
                          <a:srgbClr val="FFFF66"/>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FF0000"/>
                          </a:solidFill>
                          <a:effectLst/>
                          <a:latin typeface="Arial" charset="0"/>
                          <a:ea typeface="SimSun" pitchFamily="2" charset="-122"/>
                          <a:cs typeface="Arial" charset="0"/>
                        </a:rPr>
                        <a:t>7.3 / 73% </a:t>
                      </a:r>
                      <a:endParaRPr kumimoji="0" lang="en-AU" sz="1000" b="0" i="0" u="none" strike="noStrike" cap="none" normalizeH="0" baseline="0" dirty="0" smtClean="0">
                        <a:ln>
                          <a:noFill/>
                        </a:ln>
                        <a:solidFill>
                          <a:srgbClr val="FFFF66"/>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FF0000"/>
                          </a:solidFill>
                          <a:effectLst/>
                          <a:latin typeface="Arial" charset="0"/>
                          <a:ea typeface="SimSun" pitchFamily="2" charset="-122"/>
                          <a:cs typeface="Arial" charset="0"/>
                        </a:rPr>
                        <a:t>(Matching 10 Spanish words with their English translation)</a:t>
                      </a:r>
                      <a:endParaRPr kumimoji="0" lang="en-AU" sz="1800" b="0" i="0" u="none" strike="noStrike" cap="none" normalizeH="0" baseline="0" dirty="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16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Dec 2006</a:t>
                      </a:r>
                      <a:endParaRPr kumimoji="0" lang="en-AU" sz="1800" b="0" i="0" u="none" strike="noStrike" cap="none" normalizeH="0" baseline="0" dirty="0" smtClean="0">
                        <a:ln>
                          <a:noFill/>
                        </a:ln>
                        <a:solidFill>
                          <a:srgbClr val="00206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19 / 50%</a:t>
                      </a:r>
                      <a:endParaRPr kumimoji="0" lang="en-AU" sz="1000" b="0" i="0" u="none" strike="noStrike" cap="none" normalizeH="0" baseline="0" dirty="0" smtClean="0">
                        <a:ln>
                          <a:noFill/>
                        </a:ln>
                        <a:solidFill>
                          <a:srgbClr val="002060"/>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(Writing English translations to 38 words in Spanish)</a:t>
                      </a:r>
                      <a:endParaRPr kumimoji="0" lang="en-AU" sz="1800" b="0" i="0" u="none" strike="noStrike" cap="none" normalizeH="0" baseline="0" dirty="0" smtClean="0">
                        <a:ln>
                          <a:noFill/>
                        </a:ln>
                        <a:solidFill>
                          <a:srgbClr val="00206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1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Distance Travelled</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160%</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572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Feb 2006</a:t>
                      </a:r>
                      <a:endParaRPr kumimoji="0" lang="en-AU" sz="900" b="0" i="0" u="none" strike="noStrike" cap="none" normalizeH="0" baseline="0" smtClean="0">
                        <a:ln>
                          <a:noFill/>
                        </a:ln>
                        <a:solidFill>
                          <a:srgbClr val="FFFF66"/>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4.3 / 85% </a:t>
                      </a:r>
                      <a:endParaRPr kumimoji="0" lang="en-AU" sz="900" b="0" i="0" u="none" strike="noStrike" cap="none" normalizeH="0" baseline="0" smtClean="0">
                        <a:ln>
                          <a:noFill/>
                        </a:ln>
                        <a:solidFill>
                          <a:srgbClr val="FFFF66"/>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cs typeface="Arial" charset="0"/>
                        </a:rPr>
                        <a:t>(5 target words assessed  </a:t>
                      </a:r>
                      <a:endParaRPr kumimoji="0" lang="en-AU" sz="900" b="0" i="0" u="none" strike="noStrike" cap="none" normalizeH="0" baseline="0" smtClean="0">
                        <a:ln>
                          <a:noFill/>
                        </a:ln>
                        <a:solidFill>
                          <a:srgbClr val="FFFF66"/>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charset="0"/>
                          <a:ea typeface="SimSun" pitchFamily="2" charset="-122"/>
                        </a:rPr>
                        <a:t>numbers and colours and were given  in  bilingual questions)</a:t>
                      </a:r>
                      <a:endParaRPr kumimoji="0" lang="en-AU"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1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Dec 2006</a:t>
                      </a:r>
                      <a:endParaRPr kumimoji="0" lang="en-AU" sz="900" b="0" i="0" u="none" strike="noStrike" cap="none" normalizeH="0" baseline="0" dirty="0" smtClean="0">
                        <a:ln>
                          <a:noFill/>
                        </a:ln>
                        <a:solidFill>
                          <a:srgbClr val="00206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8.6 / 78%</a:t>
                      </a:r>
                      <a:endParaRPr kumimoji="0" lang="en-AU" sz="900" b="0" i="0" u="none" strike="noStrike" cap="none" normalizeH="0" baseline="0" dirty="0" smtClean="0">
                        <a:ln>
                          <a:noFill/>
                        </a:ln>
                        <a:solidFill>
                          <a:srgbClr val="002060"/>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(11 target words assessed  </a:t>
                      </a:r>
                      <a:endParaRPr kumimoji="0" lang="en-AU" sz="900"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rPr>
                        <a:t>numbers, colours, body parts and the use of cognates which were given exclusively in L2 questions)</a:t>
                      </a:r>
                      <a:endParaRPr kumimoji="0" lang="en-AU" sz="900" b="0" i="0" u="none" strike="noStrike" cap="none" normalizeH="0" baseline="0" dirty="0" smtClean="0">
                        <a:ln>
                          <a:noFill/>
                        </a:ln>
                        <a:solidFill>
                          <a:srgbClr val="00206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9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2060"/>
                          </a:solidFill>
                          <a:effectLst/>
                          <a:latin typeface="Arial" charset="0"/>
                          <a:ea typeface="SimSun" pitchFamily="2" charset="-122"/>
                          <a:cs typeface="Arial" charset="0"/>
                        </a:rPr>
                        <a:t>Dec 2006</a:t>
                      </a:r>
                      <a:endParaRPr kumimoji="0" lang="en-AU" sz="900" b="0" i="0" u="none" strike="noStrike" cap="none" normalizeH="0" baseline="0" dirty="0" smtClean="0">
                        <a:ln>
                          <a:noFill/>
                        </a:ln>
                        <a:solidFill>
                          <a:srgbClr val="00206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1 / 100% &amp;</a:t>
                      </a:r>
                      <a:endParaRPr kumimoji="0" lang="en-AU" sz="900" b="0" i="0" u="none" strike="noStrike" cap="none" normalizeH="0" baseline="0" dirty="0" smtClean="0">
                        <a:ln>
                          <a:noFill/>
                        </a:ln>
                        <a:solidFill>
                          <a:srgbClr val="00B050"/>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5.4 / 90%</a:t>
                      </a:r>
                      <a:endParaRPr kumimoji="0" lang="en-AU"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5.8 / 58%</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3.4 / 57%</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00B050"/>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charset="0"/>
                          <a:ea typeface="SimSun" pitchFamily="2" charset="-122"/>
                          <a:cs typeface="Arial" charset="0"/>
                        </a:rPr>
                        <a:t>1 / 100%</a:t>
                      </a:r>
                      <a:endParaRPr kumimoji="0" lang="en-AU" sz="900" b="0" i="0" u="none" strike="noStrike" cap="none" normalizeH="0" baseline="0" dirty="0" smtClean="0">
                        <a:ln>
                          <a:noFill/>
                        </a:ln>
                        <a:solidFill>
                          <a:srgbClr val="00B050"/>
                        </a:solidFill>
                        <a:effectLst/>
                        <a:latin typeface="Arial" charset="0"/>
                        <a:ea typeface="SimSun" pitchFamily="2" charset="-122"/>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06615" name="Rectangle 120"/>
          <p:cNvSpPr>
            <a:spLocks noChangeArrowheads="1"/>
          </p:cNvSpPr>
          <p:nvPr/>
        </p:nvSpPr>
        <p:spPr bwMode="auto">
          <a:xfrm>
            <a:off x="0" y="7296150"/>
            <a:ext cx="9144000" cy="0"/>
          </a:xfrm>
          <a:prstGeom prst="rect">
            <a:avLst/>
          </a:prstGeom>
          <a:noFill/>
          <a:ln w="9525">
            <a:noFill/>
            <a:miter lim="800000"/>
            <a:headEnd/>
            <a:tailEnd/>
          </a:ln>
        </p:spPr>
        <p:txBody>
          <a:bodyPr wrap="none" anchor="ctr">
            <a:spAutoFit/>
          </a:bodyPr>
          <a:lstStyle/>
          <a:p>
            <a:endParaRPr lang="en-US">
              <a:latin typeface="Cambria" pitchFamily="18" charset="0"/>
            </a:endParaRPr>
          </a:p>
        </p:txBody>
      </p:sp>
      <p:sp>
        <p:nvSpPr>
          <p:cNvPr id="106616" name="Rectangle 125"/>
          <p:cNvSpPr>
            <a:spLocks noChangeArrowheads="1"/>
          </p:cNvSpPr>
          <p:nvPr/>
        </p:nvSpPr>
        <p:spPr bwMode="auto">
          <a:xfrm>
            <a:off x="4140200" y="6656388"/>
            <a:ext cx="935038" cy="203200"/>
          </a:xfrm>
          <a:prstGeom prst="rect">
            <a:avLst/>
          </a:prstGeom>
          <a:noFill/>
          <a:ln w="9525">
            <a:noFill/>
            <a:miter lim="800000"/>
            <a:headEnd/>
            <a:tailEnd/>
          </a:ln>
        </p:spPr>
        <p:txBody>
          <a:bodyPr wrap="none">
            <a:spAutoFit/>
          </a:bodyPr>
          <a:lstStyle/>
          <a:p>
            <a:pPr>
              <a:lnSpc>
                <a:spcPct val="90000"/>
              </a:lnSpc>
              <a:spcBef>
                <a:spcPct val="20000"/>
              </a:spcBef>
            </a:pPr>
            <a:r>
              <a:rPr lang="en-US" sz="800" b="1" dirty="0">
                <a:solidFill>
                  <a:schemeClr val="bg2">
                    <a:lumMod val="10000"/>
                  </a:schemeClr>
                </a:solidFill>
                <a:latin typeface="Cambria" pitchFamily="18" charset="0"/>
              </a:rPr>
              <a:t>© Nielsen, 2010</a:t>
            </a:r>
            <a:endParaRPr lang="en-AU" sz="800" b="1" dirty="0">
              <a:solidFill>
                <a:schemeClr val="bg2">
                  <a:lumMod val="10000"/>
                </a:schemeClr>
              </a:solidFill>
              <a:latin typeface="Cambria" pitchFamily="18"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457200" y="642938"/>
            <a:ext cx="8229600" cy="5681662"/>
          </a:xfrm>
        </p:spPr>
        <p:txBody>
          <a:bodyPr>
            <a:normAutofit/>
          </a:bodyPr>
          <a:lstStyle/>
          <a:p>
            <a:pPr marL="0" indent="0" algn="ctr" eaLnBrk="1" fontAlgn="auto" hangingPunct="1">
              <a:spcAft>
                <a:spcPts val="0"/>
              </a:spcAft>
              <a:buFont typeface="Wingdings" pitchFamily="2" charset="2"/>
              <a:buNone/>
              <a:defRPr/>
            </a:pPr>
            <a:endParaRPr lang="en-US" sz="2200" i="1" dirty="0"/>
          </a:p>
          <a:p>
            <a:pPr marL="0" indent="0" algn="ctr" eaLnBrk="1" fontAlgn="auto" hangingPunct="1">
              <a:spcAft>
                <a:spcPts val="0"/>
              </a:spcAft>
              <a:buFont typeface="Wingdings" pitchFamily="2" charset="2"/>
              <a:buNone/>
              <a:defRPr/>
            </a:pPr>
            <a:endParaRPr lang="en-US" sz="2200" i="1" dirty="0"/>
          </a:p>
          <a:p>
            <a:pPr marL="0" indent="0" algn="ctr" eaLnBrk="1" fontAlgn="auto" hangingPunct="1">
              <a:spcAft>
                <a:spcPts val="0"/>
              </a:spcAft>
              <a:buFont typeface="Wingdings" pitchFamily="2" charset="2"/>
              <a:buNone/>
              <a:defRPr/>
            </a:pPr>
            <a:r>
              <a:rPr lang="en-US" sz="2200" i="1" dirty="0"/>
              <a:t>…even though much action research is “difficult, messy, problematic, and, in some cases, inconclusive” (</a:t>
            </a:r>
            <a:r>
              <a:rPr lang="en-US" sz="2200" i="1" dirty="0" err="1"/>
              <a:t>Nunan</a:t>
            </a:r>
            <a:r>
              <a:rPr lang="en-US" sz="2200" i="1" dirty="0"/>
              <a:t>, 1993, p.46) it can provide valuable insights not just in terms of practice (e.g., to teachers who find themselves facing similar problems and concerns in their own classrooms), but even in terms of theory (i.e., theories of how second languages are acquired, how L2 literacy is </a:t>
            </a:r>
            <a:r>
              <a:rPr lang="en-US" sz="2200" i="1" dirty="0" smtClean="0"/>
              <a:t>developed)</a:t>
            </a:r>
          </a:p>
          <a:p>
            <a:pPr marL="0" indent="0" algn="ctr" eaLnBrk="1" fontAlgn="auto" hangingPunct="1">
              <a:spcAft>
                <a:spcPts val="0"/>
              </a:spcAft>
              <a:buFont typeface="Wingdings" pitchFamily="2" charset="2"/>
              <a:buNone/>
              <a:defRPr/>
            </a:pPr>
            <a:endParaRPr lang="en-US" sz="2200" i="1" dirty="0" smtClean="0"/>
          </a:p>
          <a:p>
            <a:pPr marL="0" indent="0" algn="ctr" eaLnBrk="1" fontAlgn="auto" hangingPunct="1">
              <a:spcAft>
                <a:spcPts val="0"/>
              </a:spcAft>
              <a:buFont typeface="Wingdings" pitchFamily="2" charset="2"/>
              <a:buNone/>
              <a:defRPr/>
            </a:pPr>
            <a:endParaRPr lang="en-US" sz="2200" i="1" dirty="0" smtClean="0"/>
          </a:p>
          <a:p>
            <a:pPr marL="0" indent="0" algn="ctr" eaLnBrk="1" fontAlgn="auto" hangingPunct="1">
              <a:spcAft>
                <a:spcPts val="0"/>
              </a:spcAft>
              <a:buFont typeface="Wingdings" pitchFamily="2" charset="2"/>
              <a:buNone/>
              <a:defRPr/>
            </a:pPr>
            <a:r>
              <a:rPr lang="en-US" sz="2400" b="1" u="sng" dirty="0" smtClean="0">
                <a:solidFill>
                  <a:schemeClr val="bg2">
                    <a:lumMod val="60000"/>
                    <a:lumOff val="40000"/>
                  </a:schemeClr>
                </a:solidFill>
                <a:hlinkClick r:id="rId3"/>
              </a:rPr>
              <a:t>SPANGLISH is the new ADLINGO</a:t>
            </a:r>
            <a:endParaRPr lang="en-US" sz="2200" i="1" dirty="0">
              <a:solidFill>
                <a:schemeClr val="bg2">
                  <a:lumMod val="60000"/>
                  <a:lumOff val="40000"/>
                </a:schemeClr>
              </a:solidFill>
            </a:endParaRPr>
          </a:p>
        </p:txBody>
      </p:sp>
      <p:sp>
        <p:nvSpPr>
          <p:cNvPr id="4" name="Rectangle 3"/>
          <p:cNvSpPr/>
          <p:nvPr/>
        </p:nvSpPr>
        <p:spPr>
          <a:xfrm>
            <a:off x="4039944"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cap="small" dirty="0" smtClean="0"/>
              <a:t>New discoveries from the bilingual brain across the life span: educational implications?</a:t>
            </a:r>
            <a:endParaRPr lang="en-US" cap="small" dirty="0"/>
          </a:p>
        </p:txBody>
      </p:sp>
      <p:sp>
        <p:nvSpPr>
          <p:cNvPr id="3" name="Content Placeholder 2"/>
          <p:cNvSpPr>
            <a:spLocks noGrp="1"/>
          </p:cNvSpPr>
          <p:nvPr>
            <p:ph idx="1"/>
          </p:nvPr>
        </p:nvSpPr>
        <p:spPr>
          <a:xfrm>
            <a:off x="304800" y="1795289"/>
            <a:ext cx="8686800" cy="5018087"/>
          </a:xfrm>
        </p:spPr>
        <p:txBody>
          <a:bodyPr>
            <a:normAutofit/>
          </a:bodyPr>
          <a:lstStyle/>
          <a:p>
            <a:pPr eaLnBrk="1" fontAlgn="auto" hangingPunct="1">
              <a:spcAft>
                <a:spcPts val="0"/>
              </a:spcAft>
              <a:buFont typeface="Wingdings 2"/>
              <a:buChar char=""/>
              <a:defRPr/>
            </a:pPr>
            <a:r>
              <a:rPr lang="en-US" sz="2000" dirty="0" smtClean="0"/>
              <a:t>Modern studies of the brain, language processing, reading, and how multiple languages are learned can:</a:t>
            </a:r>
          </a:p>
          <a:p>
            <a:pPr marL="457200" indent="-457200" eaLnBrk="1" fontAlgn="auto" hangingPunct="1">
              <a:spcAft>
                <a:spcPts val="0"/>
              </a:spcAft>
              <a:buFont typeface="+mj-lt"/>
              <a:buAutoNum type="arabicPeriod"/>
              <a:defRPr/>
            </a:pPr>
            <a:r>
              <a:rPr lang="en-US" sz="2000" dirty="0" smtClean="0"/>
              <a:t>Reveal vital information about </a:t>
            </a:r>
            <a:r>
              <a:rPr lang="en-US" sz="2000" b="1" i="1" dirty="0" smtClean="0"/>
              <a:t>timing</a:t>
            </a:r>
            <a:r>
              <a:rPr lang="en-US" sz="2000" dirty="0" smtClean="0"/>
              <a:t> in education (i.e., when is exposure to core content optimally learned)</a:t>
            </a:r>
          </a:p>
          <a:p>
            <a:pPr marL="457200" indent="-457200" eaLnBrk="1" fontAlgn="auto" hangingPunct="1">
              <a:spcAft>
                <a:spcPts val="0"/>
              </a:spcAft>
              <a:buFont typeface="+mj-lt"/>
              <a:buAutoNum type="arabicPeriod"/>
              <a:defRPr/>
            </a:pPr>
            <a:r>
              <a:rPr lang="en-US" sz="2000" dirty="0" smtClean="0"/>
              <a:t>Tell us about the mechanisms and the developmental </a:t>
            </a:r>
            <a:r>
              <a:rPr lang="en-US" sz="2000" b="1" i="1" dirty="0" smtClean="0"/>
              <a:t>sequences</a:t>
            </a:r>
            <a:r>
              <a:rPr lang="en-US" sz="2000" dirty="0" smtClean="0"/>
              <a:t> that underlie the learning of core content</a:t>
            </a:r>
          </a:p>
          <a:p>
            <a:pPr marL="457200" indent="-457200" eaLnBrk="1" fontAlgn="auto" hangingPunct="1">
              <a:spcAft>
                <a:spcPts val="1200"/>
              </a:spcAft>
              <a:buFont typeface="+mj-lt"/>
              <a:buAutoNum type="arabicPeriod"/>
              <a:defRPr/>
            </a:pPr>
            <a:r>
              <a:rPr lang="en-US" sz="2000" dirty="0" smtClean="0"/>
              <a:t>Suggest ways of learning and teaching that can be used to circumvent problems associated with traditional teaching methods, as well as language remediation  - and especially novel here, multi-lingual language remediation</a:t>
            </a:r>
          </a:p>
          <a:p>
            <a:pPr marL="457200" indent="-457200" algn="ctr" eaLnBrk="1" fontAlgn="auto" hangingPunct="1">
              <a:spcAft>
                <a:spcPts val="0"/>
              </a:spcAft>
              <a:buFont typeface="Wingdings 2"/>
              <a:buNone/>
              <a:defRPr/>
            </a:pPr>
            <a:r>
              <a:rPr lang="en-US" sz="2000" i="1" dirty="0" smtClean="0"/>
              <a:t>Importantly, however, we found that the rapid acquisition of new language fundamentals was possible only when three key factors occurred: Exposure  to the new language had to be </a:t>
            </a:r>
            <a:r>
              <a:rPr lang="en-US" sz="2000" b="1" i="1" dirty="0" smtClean="0"/>
              <a:t>extensive</a:t>
            </a:r>
            <a:r>
              <a:rPr lang="en-US" sz="2000" i="1" dirty="0" smtClean="0"/>
              <a:t>, </a:t>
            </a:r>
            <a:r>
              <a:rPr lang="en-US" sz="2000" b="1" i="1" dirty="0" smtClean="0"/>
              <a:t>systematic</a:t>
            </a:r>
            <a:r>
              <a:rPr lang="en-US" sz="2000" i="1" dirty="0" smtClean="0"/>
              <a:t>, and across </a:t>
            </a:r>
            <a:r>
              <a:rPr lang="en-US" sz="2000" b="1" i="1" dirty="0" smtClean="0"/>
              <a:t>multiple contexts</a:t>
            </a:r>
            <a:r>
              <a:rPr lang="en-US" sz="2000" i="1" dirty="0" smtClean="0"/>
              <a:t>. </a:t>
            </a:r>
            <a:r>
              <a:rPr lang="en-US" sz="1100" i="1" dirty="0" smtClean="0"/>
              <a:t>(</a:t>
            </a:r>
            <a:r>
              <a:rPr lang="en-US" sz="1100" i="1" dirty="0" err="1" smtClean="0"/>
              <a:t>Petitto</a:t>
            </a:r>
            <a:r>
              <a:rPr lang="en-US" sz="1100" i="1" dirty="0" smtClean="0"/>
              <a:t>, 2009, p.188)</a:t>
            </a:r>
          </a:p>
          <a:p>
            <a:pPr marL="457200" indent="-457200" eaLnBrk="1" fontAlgn="auto" hangingPunct="1">
              <a:spcAft>
                <a:spcPts val="0"/>
              </a:spcAft>
              <a:buFont typeface="+mj-lt"/>
              <a:buAutoNum type="arabicPeriod"/>
              <a:defRPr/>
            </a:pPr>
            <a:endParaRPr lang="en-US" sz="900" dirty="0" smtClean="0"/>
          </a:p>
          <a:p>
            <a:pPr marL="457200" indent="-457200" algn="ctr" eaLnBrk="1" fontAlgn="auto" hangingPunct="1">
              <a:spcAft>
                <a:spcPts val="0"/>
              </a:spcAft>
              <a:buFont typeface="Wingdings 2"/>
              <a:buNone/>
              <a:defRPr/>
            </a:pPr>
            <a:r>
              <a:rPr lang="en-US" sz="800" dirty="0" err="1" smtClean="0"/>
              <a:t>Petitto</a:t>
            </a:r>
            <a:r>
              <a:rPr lang="en-US" sz="800" dirty="0" smtClean="0"/>
              <a:t>, 2009; </a:t>
            </a:r>
            <a:r>
              <a:rPr lang="en-US" sz="800" dirty="0" err="1" smtClean="0"/>
              <a:t>Kovelman</a:t>
            </a:r>
            <a:r>
              <a:rPr lang="en-US" sz="800" dirty="0" smtClean="0"/>
              <a:t>, </a:t>
            </a:r>
            <a:r>
              <a:rPr lang="en-US" sz="800" dirty="0" err="1" smtClean="0"/>
              <a:t>Berens</a:t>
            </a:r>
            <a:r>
              <a:rPr lang="en-US" sz="800" dirty="0" smtClean="0"/>
              <a:t>, &amp; </a:t>
            </a:r>
            <a:r>
              <a:rPr lang="en-US" sz="800" dirty="0" err="1" smtClean="0"/>
              <a:t>Petitto</a:t>
            </a:r>
            <a:r>
              <a:rPr lang="en-US" sz="800" dirty="0" smtClean="0"/>
              <a:t>, 2006 in preparation</a:t>
            </a:r>
            <a:endParaRPr lang="en-US" sz="800" dirty="0"/>
          </a:p>
        </p:txBody>
      </p:sp>
      <p:sp>
        <p:nvSpPr>
          <p:cNvPr id="4" name="Rectangle 3"/>
          <p:cNvSpPr/>
          <p:nvPr/>
        </p:nvSpPr>
        <p:spPr>
          <a:xfrm>
            <a:off x="4000496"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algn="ctr" eaLnBrk="1" hangingPunct="1"/>
            <a:r>
              <a:rPr lang="en-AU" cap="none" smtClean="0">
                <a:effectLst/>
              </a:rPr>
              <a:t>Planning for the 12</a:t>
            </a:r>
            <a:r>
              <a:rPr lang="en-AU" cap="none" baseline="30000" smtClean="0">
                <a:effectLst/>
              </a:rPr>
              <a:t>th</a:t>
            </a:r>
            <a:r>
              <a:rPr lang="en-AU" cap="none" smtClean="0">
                <a:effectLst/>
              </a:rPr>
              <a:t> March</a:t>
            </a:r>
          </a:p>
        </p:txBody>
      </p:sp>
      <p:sp>
        <p:nvSpPr>
          <p:cNvPr id="114690" name="Rectangle 3"/>
          <p:cNvSpPr>
            <a:spLocks noGrp="1"/>
          </p:cNvSpPr>
          <p:nvPr>
            <p:ph type="body" idx="4294967295"/>
          </p:nvPr>
        </p:nvSpPr>
        <p:spPr/>
        <p:txBody>
          <a:bodyPr/>
          <a:lstStyle/>
          <a:p>
            <a:pPr eaLnBrk="1" hangingPunct="1"/>
            <a:r>
              <a:rPr lang="en-AU" dirty="0" smtClean="0"/>
              <a:t>Decide on baseline assessments to be used</a:t>
            </a:r>
          </a:p>
          <a:p>
            <a:pPr eaLnBrk="1" hangingPunct="1"/>
            <a:r>
              <a:rPr lang="en-AU" dirty="0" smtClean="0"/>
              <a:t>Plan baseline assessment data collection</a:t>
            </a:r>
          </a:p>
          <a:p>
            <a:pPr eaLnBrk="1" hangingPunct="1"/>
            <a:r>
              <a:rPr lang="en-AU" dirty="0" smtClean="0"/>
              <a:t>Work on developmental sequences</a:t>
            </a:r>
          </a:p>
          <a:p>
            <a:pPr eaLnBrk="1" hangingPunct="1"/>
            <a:r>
              <a:rPr lang="en-AU" dirty="0" smtClean="0"/>
              <a:t>Bring any established programs, especially for vocab development</a:t>
            </a:r>
          </a:p>
          <a:p>
            <a:pPr eaLnBrk="1" hangingPunct="1"/>
            <a:r>
              <a:rPr lang="en-AU" dirty="0" smtClean="0"/>
              <a:t>Discussions about joint program planning and multi-lingual methodologies . . . . </a:t>
            </a:r>
          </a:p>
          <a:p>
            <a:pPr algn="r" eaLnBrk="1" hangingPunct="1">
              <a:buFont typeface="Wingdings 2" pitchFamily="18" charset="2"/>
              <a:buNone/>
            </a:pPr>
            <a:r>
              <a:rPr lang="en-AU" i="1" dirty="0" smtClean="0">
                <a:solidFill>
                  <a:schemeClr val="hlink"/>
                </a:solidFill>
              </a:rPr>
              <a:t>for example:</a:t>
            </a:r>
          </a:p>
        </p:txBody>
      </p:sp>
      <p:sp>
        <p:nvSpPr>
          <p:cNvPr id="4" name="Rectangle 3"/>
          <p:cNvSpPr/>
          <p:nvPr/>
        </p:nvSpPr>
        <p:spPr>
          <a:xfrm>
            <a:off x="4039944"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ChangeArrowheads="1"/>
          </p:cNvSpPr>
          <p:nvPr/>
        </p:nvSpPr>
        <p:spPr bwMode="auto">
          <a:xfrm>
            <a:off x="250825" y="430213"/>
            <a:ext cx="8497888" cy="400050"/>
          </a:xfrm>
          <a:prstGeom prst="rect">
            <a:avLst/>
          </a:prstGeom>
          <a:noFill/>
          <a:ln w="9525">
            <a:noFill/>
            <a:miter lim="800000"/>
            <a:headEnd/>
            <a:tailEnd/>
          </a:ln>
          <a:effectLst/>
        </p:spPr>
        <p:txBody>
          <a:bodyPr anchor="ctr">
            <a:spAutoFit/>
          </a:bodyPr>
          <a:lstStyle/>
          <a:p>
            <a:pPr fontAlgn="auto">
              <a:spcBef>
                <a:spcPts val="0"/>
              </a:spcBef>
              <a:spcAft>
                <a:spcPts val="0"/>
              </a:spcAft>
              <a:defRPr/>
            </a:pPr>
            <a:r>
              <a:rPr lang="en-AU" sz="2000" cap="small" dirty="0">
                <a:solidFill>
                  <a:schemeClr val="tx2"/>
                </a:solidFill>
                <a:latin typeface="+mj-lt"/>
                <a:cs typeface="Times New Roman" pitchFamily="18" charset="0"/>
              </a:rPr>
              <a:t>Reception to Year Seven Spanish Language Thematic Flowchart (composite classes) </a:t>
            </a:r>
            <a:r>
              <a:rPr lang="en-AU" sz="1100" cap="small" dirty="0">
                <a:solidFill>
                  <a:schemeClr val="tx2"/>
                </a:solidFill>
                <a:latin typeface="+mj-lt"/>
                <a:ea typeface="Times New Roman" pitchFamily="18" charset="0"/>
                <a:cs typeface="Arial" charset="0"/>
              </a:rPr>
              <a:t> </a:t>
            </a:r>
            <a:endParaRPr lang="en-AU" sz="1100" cap="small" dirty="0">
              <a:solidFill>
                <a:schemeClr val="tx2"/>
              </a:solidFill>
              <a:latin typeface="+mj-lt"/>
            </a:endParaRPr>
          </a:p>
        </p:txBody>
      </p:sp>
      <p:sp>
        <p:nvSpPr>
          <p:cNvPr id="115714" name="Rectangle 5"/>
          <p:cNvSpPr>
            <a:spLocks noChangeArrowheads="1"/>
          </p:cNvSpPr>
          <p:nvPr/>
        </p:nvSpPr>
        <p:spPr bwMode="auto">
          <a:xfrm>
            <a:off x="-701675" y="-1452563"/>
            <a:ext cx="6276975" cy="0"/>
          </a:xfrm>
          <a:prstGeom prst="rect">
            <a:avLst/>
          </a:prstGeom>
          <a:solidFill>
            <a:srgbClr val="FFCC00"/>
          </a:solidFill>
          <a:ln w="9525">
            <a:noFill/>
            <a:miter lim="800000"/>
            <a:headEnd/>
            <a:tailEnd/>
          </a:ln>
        </p:spPr>
        <p:txBody>
          <a:bodyPr wrap="none" anchor="ctr">
            <a:spAutoFit/>
          </a:bodyPr>
          <a:lstStyle/>
          <a:p>
            <a:endParaRPr lang="en-US">
              <a:latin typeface="Cambria" pitchFamily="18" charset="0"/>
            </a:endParaRPr>
          </a:p>
        </p:txBody>
      </p:sp>
      <p:graphicFrame>
        <p:nvGraphicFramePr>
          <p:cNvPr id="138633" name="Group 393"/>
          <p:cNvGraphicFramePr>
            <a:graphicFrameLocks noGrp="1"/>
          </p:cNvGraphicFramePr>
          <p:nvPr/>
        </p:nvGraphicFramePr>
        <p:xfrm>
          <a:off x="1116013" y="1412875"/>
          <a:ext cx="6465887" cy="2520951"/>
        </p:xfrm>
        <a:graphic>
          <a:graphicData uri="http://schemas.openxmlformats.org/drawingml/2006/table">
            <a:tbl>
              <a:tblPr/>
              <a:tblGrid>
                <a:gridCol w="1271587"/>
                <a:gridCol w="1271588"/>
                <a:gridCol w="1271587"/>
                <a:gridCol w="1273175"/>
                <a:gridCol w="1377950"/>
              </a:tblGrid>
              <a:tr h="6715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1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cs typeface="Arial" charset="0"/>
                        </a:rPr>
                        <a:t>RECEPTION &amp;</a:t>
                      </a:r>
                      <a:endParaRPr kumimoji="0" lang="en-AU" sz="12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ea typeface="Times New Roman" pitchFamily="18" charset="0"/>
                          <a:cs typeface="Arial" charset="0"/>
                        </a:rPr>
                        <a:t>YEAR ONE</a:t>
                      </a:r>
                      <a:endParaRPr kumimoji="0" lang="en-A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One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Two</a:t>
                      </a:r>
                      <a:endParaRPr kumimoji="0" lang="en-AU" sz="1200" b="1" i="0" u="none" strike="noStrike" cap="none" normalizeH="0" baseline="0" smtClean="0">
                        <a:ln>
                          <a:noFill/>
                        </a:ln>
                        <a:solidFill>
                          <a:srgbClr val="FF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Three</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Four</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r>
              <a:tr h="7191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chemeClr val="tx1"/>
                          </a:solidFill>
                          <a:effectLst/>
                          <a:latin typeface="Arial" charset="0"/>
                          <a:ea typeface="Times New Roman" pitchFamily="18" charset="0"/>
                          <a:cs typeface="Arial" charset="0"/>
                        </a:rPr>
                        <a:t>Year A</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Greetings /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Classroom</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Instructions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Numbers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Colours</a:t>
                      </a:r>
                      <a:endParaRPr kumimoji="0" lang="en-AU" sz="1200" b="1" i="0" u="none" strike="noStrike" cap="none" normalizeH="0" baseline="0" smtClean="0">
                        <a:ln>
                          <a:noFill/>
                        </a:ln>
                        <a:solidFill>
                          <a:srgbClr val="00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Family</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1130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000000"/>
                          </a:solidFill>
                          <a:effectLst/>
                          <a:latin typeface="Arial" charset="0"/>
                          <a:ea typeface="Times New Roman" pitchFamily="18" charset="0"/>
                          <a:cs typeface="Arial" charset="0"/>
                        </a:rPr>
                        <a:t>Year B</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Personal ID;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name, age etc…</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Descriptions of students; self &amp; others </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Clothing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Classroom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Objects </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sp>
        <p:nvSpPr>
          <p:cNvPr id="115742" name="Rectangle 101"/>
          <p:cNvSpPr>
            <a:spLocks noChangeArrowheads="1"/>
          </p:cNvSpPr>
          <p:nvPr/>
        </p:nvSpPr>
        <p:spPr bwMode="auto">
          <a:xfrm>
            <a:off x="3492500" y="4076700"/>
            <a:ext cx="2552700" cy="274638"/>
          </a:xfrm>
          <a:prstGeom prst="rect">
            <a:avLst/>
          </a:prstGeom>
          <a:noFill/>
          <a:ln w="9525">
            <a:noFill/>
            <a:miter lim="800000"/>
            <a:headEnd/>
            <a:tailEnd/>
          </a:ln>
        </p:spPr>
        <p:txBody>
          <a:bodyPr wrap="none" anchor="ctr">
            <a:spAutoFit/>
          </a:bodyPr>
          <a:lstStyle/>
          <a:p>
            <a:r>
              <a:rPr lang="en-AU" sz="1200">
                <a:solidFill>
                  <a:srgbClr val="000000"/>
                </a:solidFill>
                <a:ea typeface="Times New Roman" pitchFamily="18" charset="0"/>
                <a:cs typeface="Arial" charset="0"/>
              </a:rPr>
              <a:t>Year Two to Year Three Flowchart:</a:t>
            </a:r>
            <a:endParaRPr lang="en-AU">
              <a:ea typeface="Times New Roman" pitchFamily="18" charset="0"/>
              <a:cs typeface="Arial" charset="0"/>
            </a:endParaRPr>
          </a:p>
        </p:txBody>
      </p:sp>
      <p:sp>
        <p:nvSpPr>
          <p:cNvPr id="115743" name="Rectangle 102"/>
          <p:cNvSpPr>
            <a:spLocks noChangeArrowheads="1"/>
          </p:cNvSpPr>
          <p:nvPr/>
        </p:nvSpPr>
        <p:spPr bwMode="auto">
          <a:xfrm>
            <a:off x="-701675" y="-1452563"/>
            <a:ext cx="6276975" cy="0"/>
          </a:xfrm>
          <a:prstGeom prst="rect">
            <a:avLst/>
          </a:prstGeom>
          <a:solidFill>
            <a:srgbClr val="FFCC00"/>
          </a:solidFill>
          <a:ln w="9525">
            <a:noFill/>
            <a:miter lim="800000"/>
            <a:headEnd/>
            <a:tailEnd/>
          </a:ln>
        </p:spPr>
        <p:txBody>
          <a:bodyPr wrap="none" anchor="ctr">
            <a:spAutoFit/>
          </a:bodyPr>
          <a:lstStyle/>
          <a:p>
            <a:endParaRPr lang="en-US">
              <a:latin typeface="Cambria" pitchFamily="18" charset="0"/>
            </a:endParaRPr>
          </a:p>
        </p:txBody>
      </p:sp>
      <p:graphicFrame>
        <p:nvGraphicFramePr>
          <p:cNvPr id="138638" name="Group 398"/>
          <p:cNvGraphicFramePr>
            <a:graphicFrameLocks noGrp="1"/>
          </p:cNvGraphicFramePr>
          <p:nvPr/>
        </p:nvGraphicFramePr>
        <p:xfrm>
          <a:off x="1116013" y="4437063"/>
          <a:ext cx="6480175" cy="2057400"/>
        </p:xfrm>
        <a:graphic>
          <a:graphicData uri="http://schemas.openxmlformats.org/drawingml/2006/table">
            <a:tbl>
              <a:tblPr/>
              <a:tblGrid>
                <a:gridCol w="1317625"/>
                <a:gridCol w="1317625"/>
                <a:gridCol w="1317625"/>
                <a:gridCol w="1319212"/>
                <a:gridCol w="1208088"/>
              </a:tblGrid>
              <a:tr h="4619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1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cs typeface="Arial" charset="0"/>
                        </a:rPr>
                        <a:t>YEAR TWO &amp;</a:t>
                      </a:r>
                      <a:endParaRPr kumimoji="0" lang="en-AU" sz="12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ea typeface="Times New Roman" pitchFamily="18" charset="0"/>
                          <a:cs typeface="Arial" charset="0"/>
                        </a:rPr>
                        <a:t>YEAR THREE</a:t>
                      </a:r>
                      <a:endParaRPr kumimoji="0" lang="en-A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One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Two</a:t>
                      </a:r>
                      <a:endParaRPr kumimoji="0" lang="en-AU" sz="1200" b="1" i="0" u="none" strike="noStrike" cap="none" normalizeH="0" baseline="0" smtClean="0">
                        <a:ln>
                          <a:noFill/>
                        </a:ln>
                        <a:solidFill>
                          <a:srgbClr val="FF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Three</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Four</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r>
              <a:tr h="6524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chemeClr val="tx1"/>
                          </a:solidFill>
                          <a:effectLst/>
                          <a:latin typeface="Arial" charset="0"/>
                          <a:ea typeface="Times New Roman" pitchFamily="18" charset="0"/>
                          <a:cs typeface="Arial" charset="0"/>
                        </a:rPr>
                        <a:t>Year A</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Feelings,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Address,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Telephone etc…</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DVD Viewing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Weather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Seasons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Pets &amp; Animals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552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000000"/>
                          </a:solidFill>
                          <a:effectLst/>
                          <a:latin typeface="Arial" charset="0"/>
                          <a:ea typeface="Times New Roman" pitchFamily="18" charset="0"/>
                          <a:cs typeface="Arial" charset="0"/>
                        </a:rPr>
                        <a:t>Year B</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Games &amp; Sports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DVD Viewing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Time</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Daily Routines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Activities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sp>
        <p:nvSpPr>
          <p:cNvPr id="115771" name="Rectangle 199"/>
          <p:cNvSpPr>
            <a:spLocks noChangeArrowheads="1"/>
          </p:cNvSpPr>
          <p:nvPr/>
        </p:nvSpPr>
        <p:spPr bwMode="auto">
          <a:xfrm>
            <a:off x="-701675" y="-1452563"/>
            <a:ext cx="6276975" cy="0"/>
          </a:xfrm>
          <a:prstGeom prst="rect">
            <a:avLst/>
          </a:prstGeom>
          <a:solidFill>
            <a:srgbClr val="FFCC00"/>
          </a:solidFill>
          <a:ln w="9525">
            <a:noFill/>
            <a:miter lim="800000"/>
            <a:headEnd/>
            <a:tailEnd/>
          </a:ln>
        </p:spPr>
        <p:txBody>
          <a:bodyPr wrap="none" anchor="ctr">
            <a:spAutoFit/>
          </a:bodyPr>
          <a:lstStyle/>
          <a:p>
            <a:endParaRPr lang="en-US">
              <a:latin typeface="Cambria" pitchFamily="18" charset="0"/>
            </a:endParaRPr>
          </a:p>
        </p:txBody>
      </p:sp>
      <p:sp>
        <p:nvSpPr>
          <p:cNvPr id="115772" name="Rectangle 296"/>
          <p:cNvSpPr>
            <a:spLocks noChangeArrowheads="1"/>
          </p:cNvSpPr>
          <p:nvPr/>
        </p:nvSpPr>
        <p:spPr bwMode="auto">
          <a:xfrm>
            <a:off x="-701675" y="-1452563"/>
            <a:ext cx="6276975" cy="0"/>
          </a:xfrm>
          <a:prstGeom prst="rect">
            <a:avLst/>
          </a:prstGeom>
          <a:solidFill>
            <a:srgbClr val="FFCC00"/>
          </a:solidFill>
          <a:ln w="9525">
            <a:noFill/>
            <a:miter lim="800000"/>
            <a:headEnd/>
            <a:tailEnd/>
          </a:ln>
        </p:spPr>
        <p:txBody>
          <a:bodyPr wrap="none" anchor="ctr">
            <a:spAutoFit/>
          </a:bodyPr>
          <a:lstStyle/>
          <a:p>
            <a:endParaRPr lang="en-US">
              <a:latin typeface="Cambria" pitchFamily="18" charset="0"/>
            </a:endParaRPr>
          </a:p>
        </p:txBody>
      </p:sp>
      <p:sp>
        <p:nvSpPr>
          <p:cNvPr id="115773" name="Rectangle 392"/>
          <p:cNvSpPr>
            <a:spLocks noChangeArrowheads="1"/>
          </p:cNvSpPr>
          <p:nvPr/>
        </p:nvSpPr>
        <p:spPr bwMode="auto">
          <a:xfrm>
            <a:off x="1184275" y="8081963"/>
            <a:ext cx="5372100" cy="228600"/>
          </a:xfrm>
          <a:prstGeom prst="rect">
            <a:avLst/>
          </a:prstGeom>
          <a:noFill/>
          <a:ln w="9525">
            <a:noFill/>
            <a:miter lim="800000"/>
            <a:headEnd/>
            <a:tailEnd/>
          </a:ln>
        </p:spPr>
        <p:txBody>
          <a:bodyPr wrap="none" anchor="ctr">
            <a:spAutoFit/>
          </a:bodyPr>
          <a:lstStyle/>
          <a:p>
            <a:r>
              <a:rPr lang="en-AU" sz="900" b="1">
                <a:ea typeface="Times New Roman" pitchFamily="18" charset="0"/>
                <a:cs typeface="Arial" charset="0"/>
              </a:rPr>
              <a:t>(modified from:</a:t>
            </a:r>
            <a:r>
              <a:rPr lang="en-AU" sz="900">
                <a:ea typeface="Times New Roman" pitchFamily="18" charset="0"/>
                <a:cs typeface="Arial" charset="0"/>
              </a:rPr>
              <a:t> </a:t>
            </a:r>
            <a:r>
              <a:rPr lang="en-AU" sz="900" b="1">
                <a:ea typeface="Times New Roman" pitchFamily="18" charset="0"/>
                <a:cs typeface="Arial" charset="0"/>
              </a:rPr>
              <a:t>Krashen S &amp; Terrell T </a:t>
            </a:r>
            <a:r>
              <a:rPr lang="en-AU" sz="900" b="1" i="1">
                <a:ea typeface="Times New Roman" pitchFamily="18" charset="0"/>
                <a:cs typeface="Arial" charset="0"/>
              </a:rPr>
              <a:t>Natural approach: language acquisition in the classroom</a:t>
            </a:r>
            <a:r>
              <a:rPr lang="en-AU" sz="900" b="1">
                <a:ea typeface="Times New Roman" pitchFamily="18" charset="0"/>
                <a:cs typeface="Arial" charset="0"/>
              </a:rPr>
              <a:t>)</a:t>
            </a:r>
            <a:endParaRPr lang="en-AU">
              <a:ea typeface="Times New Roman" pitchFamily="18" charset="0"/>
              <a:cs typeface="Arial" charset="0"/>
            </a:endParaRPr>
          </a:p>
        </p:txBody>
      </p:sp>
      <p:sp>
        <p:nvSpPr>
          <p:cNvPr id="115774" name="Rectangle 397"/>
          <p:cNvSpPr>
            <a:spLocks noChangeArrowheads="1"/>
          </p:cNvSpPr>
          <p:nvPr/>
        </p:nvSpPr>
        <p:spPr bwMode="auto">
          <a:xfrm>
            <a:off x="3276600" y="1052513"/>
            <a:ext cx="2474913" cy="274637"/>
          </a:xfrm>
          <a:prstGeom prst="rect">
            <a:avLst/>
          </a:prstGeom>
          <a:noFill/>
          <a:ln w="9525">
            <a:noFill/>
            <a:miter lim="800000"/>
            <a:headEnd/>
            <a:tailEnd/>
          </a:ln>
        </p:spPr>
        <p:txBody>
          <a:bodyPr wrap="none">
            <a:spAutoFit/>
          </a:bodyPr>
          <a:lstStyle/>
          <a:p>
            <a:pPr eaLnBrk="0" hangingPunct="0"/>
            <a:r>
              <a:rPr lang="en-AU" sz="1200"/>
              <a:t>Reception to Year One Flowchart:</a:t>
            </a:r>
          </a:p>
        </p:txBody>
      </p:sp>
      <p:sp>
        <p:nvSpPr>
          <p:cNvPr id="12" name="Rectangle 11"/>
          <p:cNvSpPr/>
          <p:nvPr/>
        </p:nvSpPr>
        <p:spPr>
          <a:xfrm>
            <a:off x="3786182"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1316" name="Group 4"/>
          <p:cNvGraphicFramePr>
            <a:graphicFrameLocks noGrp="1"/>
          </p:cNvGraphicFramePr>
          <p:nvPr/>
        </p:nvGraphicFramePr>
        <p:xfrm>
          <a:off x="1187450" y="1412875"/>
          <a:ext cx="6699250" cy="2232026"/>
        </p:xfrm>
        <a:graphic>
          <a:graphicData uri="http://schemas.openxmlformats.org/drawingml/2006/table">
            <a:tbl>
              <a:tblPr/>
              <a:tblGrid>
                <a:gridCol w="1317625"/>
                <a:gridCol w="1317625"/>
                <a:gridCol w="1317625"/>
                <a:gridCol w="1319213"/>
                <a:gridCol w="1427162"/>
              </a:tblGrid>
              <a:tr h="646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1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cs typeface="Arial" charset="0"/>
                        </a:rPr>
                        <a:t>YEAR FOUR &amp;</a:t>
                      </a:r>
                      <a:endParaRPr kumimoji="0" lang="en-AU" sz="12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ea typeface="Times New Roman" pitchFamily="18" charset="0"/>
                          <a:cs typeface="Arial" charset="0"/>
                        </a:rPr>
                        <a:t>YEAR FIVE</a:t>
                      </a:r>
                      <a:endParaRPr kumimoji="0" lang="en-A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One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Two</a:t>
                      </a:r>
                      <a:endParaRPr kumimoji="0" lang="en-AU" sz="1200" b="1" i="0" u="none" strike="noStrike" cap="none" normalizeH="0" baseline="0" smtClean="0">
                        <a:ln>
                          <a:noFill/>
                        </a:ln>
                        <a:solidFill>
                          <a:srgbClr val="FF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Three</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Four</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chemeClr val="tx1"/>
                          </a:solidFill>
                          <a:effectLst/>
                          <a:latin typeface="Arial" charset="0"/>
                          <a:ea typeface="Times New Roman" pitchFamily="18" charset="0"/>
                          <a:cs typeface="Arial" charset="0"/>
                        </a:rPr>
                        <a:t>Year A</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Places to live,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moving …</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DVD Viewing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Household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Rooms &amp; </a:t>
                      </a:r>
                      <a:endParaRPr kumimoji="0" lang="en-AU"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Times New Roman" pitchFamily="18" charset="0"/>
                        </a:rPr>
                        <a:t>Objects</a:t>
                      </a:r>
                      <a:endParaRPr kumimoji="0" lang="en-A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Household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Activities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8921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000000"/>
                          </a:solidFill>
                          <a:effectLst/>
                          <a:latin typeface="Arial" charset="0"/>
                          <a:ea typeface="Times New Roman" pitchFamily="18" charset="0"/>
                          <a:cs typeface="Arial" charset="0"/>
                        </a:rPr>
                        <a:t>Year B</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Body Parts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Health</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DVD Viewing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Health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Emergencies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Food, Drinks,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Recipes &amp; Eating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Out</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graphicFrame>
        <p:nvGraphicFramePr>
          <p:cNvPr id="141343" name="Group 31"/>
          <p:cNvGraphicFramePr>
            <a:graphicFrameLocks noGrp="1"/>
          </p:cNvGraphicFramePr>
          <p:nvPr/>
        </p:nvGraphicFramePr>
        <p:xfrm>
          <a:off x="1258888" y="4221163"/>
          <a:ext cx="6699250" cy="2087564"/>
        </p:xfrm>
        <a:graphic>
          <a:graphicData uri="http://schemas.openxmlformats.org/drawingml/2006/table">
            <a:tbl>
              <a:tblPr/>
              <a:tblGrid>
                <a:gridCol w="1317625"/>
                <a:gridCol w="1317625"/>
                <a:gridCol w="1317625"/>
                <a:gridCol w="1319212"/>
                <a:gridCol w="1427163"/>
              </a:tblGrid>
              <a:tr h="6048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AU" sz="11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cs typeface="Arial" charset="0"/>
                        </a:rPr>
                        <a:t>YEAR SIX &amp;</a:t>
                      </a:r>
                      <a:endParaRPr kumimoji="0" lang="en-AU" sz="1200" b="1" i="0" u="none" strike="noStrike" cap="none" normalizeH="0" baseline="0" smtClean="0">
                        <a:ln>
                          <a:noFill/>
                        </a:ln>
                        <a:solidFill>
                          <a:srgbClr val="000000"/>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100" b="1" i="0" u="none" strike="noStrike" cap="none" normalizeH="0" baseline="0" smtClean="0">
                          <a:ln>
                            <a:noFill/>
                          </a:ln>
                          <a:solidFill>
                            <a:srgbClr val="000000"/>
                          </a:solidFill>
                          <a:effectLst/>
                          <a:latin typeface="Arial" charset="0"/>
                          <a:ea typeface="Times New Roman" pitchFamily="18" charset="0"/>
                          <a:cs typeface="Arial" charset="0"/>
                        </a:rPr>
                        <a:t>YEAR SEVEN</a:t>
                      </a:r>
                      <a:endParaRPr kumimoji="0" lang="en-AU"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One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cs typeface="Arial" charset="0"/>
                        </a:rPr>
                        <a:t>Term Two</a:t>
                      </a:r>
                      <a:endParaRPr kumimoji="0" lang="en-AU" sz="1200" b="1" i="0" u="none" strike="noStrike" cap="none" normalizeH="0" baseline="0" smtClean="0">
                        <a:ln>
                          <a:noFill/>
                        </a:ln>
                        <a:solidFill>
                          <a:srgbClr val="FF0000"/>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Three</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sng" strike="noStrike" cap="none" normalizeH="0" baseline="0" smtClean="0">
                          <a:ln>
                            <a:noFill/>
                          </a:ln>
                          <a:solidFill>
                            <a:srgbClr val="000000"/>
                          </a:solidFill>
                          <a:effectLst/>
                          <a:latin typeface="Arial" charset="0"/>
                          <a:ea typeface="Times New Roman" pitchFamily="18" charset="0"/>
                          <a:cs typeface="Arial" charset="0"/>
                        </a:rPr>
                        <a:t>Term Four</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rgbClr val="FFCC00"/>
                    </a:solidFill>
                  </a:tcPr>
                </a:tc>
              </a:tr>
              <a:tr h="6492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chemeClr val="tx1"/>
                          </a:solidFill>
                          <a:effectLst/>
                          <a:latin typeface="Arial" charset="0"/>
                          <a:ea typeface="Times New Roman" pitchFamily="18" charset="0"/>
                          <a:cs typeface="Arial" charset="0"/>
                        </a:rPr>
                        <a:t>Year A</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Money &amp; Prices,</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Shopping…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cs typeface="Arial" charset="0"/>
                        </a:rPr>
                        <a:t>DVD Viewing</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Fashion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Clothing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Transport,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Buying gifts …</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r h="8334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000000"/>
                          </a:solidFill>
                          <a:effectLst/>
                          <a:latin typeface="Arial" charset="0"/>
                          <a:ea typeface="Times New Roman" pitchFamily="18" charset="0"/>
                          <a:cs typeface="Arial" charset="0"/>
                        </a:rPr>
                        <a:t>Year B</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Prepositions &amp;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Following Maps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DVD Viewing</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Giving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&amp; Receiving</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Instructions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(Imperatives)</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Giving an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Invitation,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Making an </a:t>
                      </a:r>
                      <a:endParaRPr kumimoji="0" lang="en-AU" sz="10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1200" b="1" i="0" u="none" strike="noStrike" cap="none" normalizeH="0" baseline="0" smtClean="0">
                          <a:ln>
                            <a:noFill/>
                          </a:ln>
                          <a:solidFill>
                            <a:srgbClr val="FF0000"/>
                          </a:solidFill>
                          <a:effectLst/>
                          <a:latin typeface="Arial" charset="0"/>
                          <a:ea typeface="Times New Roman" pitchFamily="18" charset="0"/>
                          <a:cs typeface="Arial" charset="0"/>
                        </a:rPr>
                        <a:t>Appointment</a:t>
                      </a:r>
                      <a:endParaRPr kumimoji="0" lang="en-AU"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CC00"/>
                    </a:solidFill>
                  </a:tcPr>
                </a:tc>
              </a:tr>
            </a:tbl>
          </a:graphicData>
        </a:graphic>
      </p:graphicFrame>
      <p:sp>
        <p:nvSpPr>
          <p:cNvPr id="117815" name="Rectangle 58"/>
          <p:cNvSpPr>
            <a:spLocks noChangeArrowheads="1"/>
          </p:cNvSpPr>
          <p:nvPr/>
        </p:nvSpPr>
        <p:spPr bwMode="auto">
          <a:xfrm>
            <a:off x="3203575" y="981075"/>
            <a:ext cx="2468563" cy="274638"/>
          </a:xfrm>
          <a:prstGeom prst="rect">
            <a:avLst/>
          </a:prstGeom>
          <a:noFill/>
          <a:ln w="9525">
            <a:noFill/>
            <a:miter lim="800000"/>
            <a:headEnd/>
            <a:tailEnd/>
          </a:ln>
        </p:spPr>
        <p:txBody>
          <a:bodyPr wrap="none" anchor="ctr">
            <a:spAutoFit/>
          </a:bodyPr>
          <a:lstStyle/>
          <a:p>
            <a:r>
              <a:rPr lang="en-AU" sz="1200">
                <a:solidFill>
                  <a:srgbClr val="000000"/>
                </a:solidFill>
                <a:ea typeface="Times New Roman" pitchFamily="18" charset="0"/>
                <a:cs typeface="Arial" charset="0"/>
              </a:rPr>
              <a:t>Year Four to Year Five Flowchart:</a:t>
            </a:r>
            <a:endParaRPr lang="en-AU">
              <a:ea typeface="Times New Roman" pitchFamily="18" charset="0"/>
              <a:cs typeface="Arial" charset="0"/>
            </a:endParaRPr>
          </a:p>
        </p:txBody>
      </p:sp>
      <p:sp>
        <p:nvSpPr>
          <p:cNvPr id="117816" name="Rectangle 59"/>
          <p:cNvSpPr>
            <a:spLocks noChangeArrowheads="1"/>
          </p:cNvSpPr>
          <p:nvPr/>
        </p:nvSpPr>
        <p:spPr bwMode="auto">
          <a:xfrm>
            <a:off x="3276600" y="3789363"/>
            <a:ext cx="2509838" cy="274637"/>
          </a:xfrm>
          <a:prstGeom prst="rect">
            <a:avLst/>
          </a:prstGeom>
          <a:noFill/>
          <a:ln w="9525">
            <a:noFill/>
            <a:miter lim="800000"/>
            <a:headEnd/>
            <a:tailEnd/>
          </a:ln>
        </p:spPr>
        <p:txBody>
          <a:bodyPr wrap="none" anchor="ctr">
            <a:spAutoFit/>
          </a:bodyPr>
          <a:lstStyle/>
          <a:p>
            <a:r>
              <a:rPr lang="en-AU" sz="1200">
                <a:solidFill>
                  <a:srgbClr val="000000"/>
                </a:solidFill>
                <a:ea typeface="Times New Roman" pitchFamily="18" charset="0"/>
                <a:cs typeface="Arial" charset="0"/>
              </a:rPr>
              <a:t>Year Six to Year Seven Flowchart:</a:t>
            </a:r>
            <a:endParaRPr lang="en-AU">
              <a:ea typeface="Times New Roman" pitchFamily="18" charset="0"/>
              <a:cs typeface="Arial" charset="0"/>
            </a:endParaRPr>
          </a:p>
        </p:txBody>
      </p:sp>
      <p:sp>
        <p:nvSpPr>
          <p:cNvPr id="141372" name="Rectangle 60"/>
          <p:cNvSpPr>
            <a:spLocks noChangeArrowheads="1"/>
          </p:cNvSpPr>
          <p:nvPr/>
        </p:nvSpPr>
        <p:spPr bwMode="auto">
          <a:xfrm>
            <a:off x="323850" y="260350"/>
            <a:ext cx="8424863" cy="400050"/>
          </a:xfrm>
          <a:prstGeom prst="rect">
            <a:avLst/>
          </a:prstGeom>
          <a:noFill/>
          <a:ln w="9525">
            <a:noFill/>
            <a:miter lim="800000"/>
            <a:headEnd/>
            <a:tailEnd/>
          </a:ln>
          <a:effectLst/>
        </p:spPr>
        <p:txBody>
          <a:bodyPr>
            <a:spAutoFit/>
          </a:bodyPr>
          <a:lstStyle/>
          <a:p>
            <a:pPr fontAlgn="auto">
              <a:spcBef>
                <a:spcPts val="0"/>
              </a:spcBef>
              <a:spcAft>
                <a:spcPts val="0"/>
              </a:spcAft>
              <a:defRPr/>
            </a:pPr>
            <a:r>
              <a:rPr lang="en-AU" sz="2000" cap="small" dirty="0">
                <a:solidFill>
                  <a:schemeClr val="tx2"/>
                </a:solidFill>
                <a:latin typeface="+mj-lt"/>
              </a:rPr>
              <a:t>Reception to Year Seven Spanish Language Thematic Flowchart (composite classes)</a:t>
            </a:r>
          </a:p>
        </p:txBody>
      </p:sp>
      <p:sp>
        <p:nvSpPr>
          <p:cNvPr id="117818" name="Text Box 61"/>
          <p:cNvSpPr txBox="1">
            <a:spLocks noChangeArrowheads="1"/>
          </p:cNvSpPr>
          <p:nvPr/>
        </p:nvSpPr>
        <p:spPr bwMode="auto">
          <a:xfrm>
            <a:off x="1692275" y="6334125"/>
            <a:ext cx="5832475" cy="457200"/>
          </a:xfrm>
          <a:prstGeom prst="rect">
            <a:avLst/>
          </a:prstGeom>
          <a:noFill/>
          <a:ln w="9525">
            <a:noFill/>
            <a:miter lim="800000"/>
            <a:headEnd/>
            <a:tailEnd/>
          </a:ln>
        </p:spPr>
        <p:txBody>
          <a:bodyPr>
            <a:spAutoFit/>
          </a:bodyPr>
          <a:lstStyle/>
          <a:p>
            <a:r>
              <a:rPr lang="en-AU" sz="1200" dirty="0"/>
              <a:t>Source: </a:t>
            </a:r>
            <a:r>
              <a:rPr lang="en-AU" sz="1200" dirty="0" err="1"/>
              <a:t>Krashen</a:t>
            </a:r>
            <a:r>
              <a:rPr lang="en-AU" sz="1200" dirty="0"/>
              <a:t> S &amp; Terrell </a:t>
            </a:r>
            <a:r>
              <a:rPr lang="en-AU" sz="1200" i="1" dirty="0"/>
              <a:t>Natural approach: language acquisition in the classroom 2000</a:t>
            </a:r>
            <a:endParaRPr lang="en-AU" sz="1200" dirty="0"/>
          </a:p>
        </p:txBody>
      </p:sp>
      <p:sp>
        <p:nvSpPr>
          <p:cNvPr id="8" name="Rectangle 7"/>
          <p:cNvSpPr/>
          <p:nvPr/>
        </p:nvSpPr>
        <p:spPr>
          <a:xfrm>
            <a:off x="6754588"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304800" y="457200"/>
            <a:ext cx="8686800" cy="757222"/>
          </a:xfrm>
        </p:spPr>
        <p:txBody>
          <a:bodyPr>
            <a:normAutofit fontScale="90000"/>
          </a:bodyPr>
          <a:lstStyle/>
          <a:p>
            <a:pPr eaLnBrk="1" fontAlgn="auto" hangingPunct="1">
              <a:spcAft>
                <a:spcPts val="0"/>
              </a:spcAft>
              <a:defRPr/>
            </a:pPr>
            <a:r>
              <a:rPr lang="en-US" dirty="0" smtClean="0">
                <a:solidFill>
                  <a:schemeClr val="tx2">
                    <a:lumMod val="50000"/>
                  </a:schemeClr>
                </a:solidFill>
              </a:rPr>
              <a:t>A Case Study opportunity</a:t>
            </a:r>
            <a:endParaRPr lang="en-AU" dirty="0">
              <a:solidFill>
                <a:schemeClr val="tx2">
                  <a:lumMod val="50000"/>
                </a:schemeClr>
              </a:solidFill>
            </a:endParaRPr>
          </a:p>
        </p:txBody>
      </p:sp>
      <p:sp>
        <p:nvSpPr>
          <p:cNvPr id="81923" name="Rectangle 3"/>
          <p:cNvSpPr>
            <a:spLocks noGrp="1" noChangeArrowheads="1"/>
          </p:cNvSpPr>
          <p:nvPr>
            <p:ph type="body" idx="1"/>
          </p:nvPr>
        </p:nvSpPr>
        <p:spPr/>
        <p:txBody>
          <a:bodyPr>
            <a:normAutofit fontScale="92500" lnSpcReduction="10000"/>
          </a:bodyPr>
          <a:lstStyle/>
          <a:p>
            <a:pPr marL="896938" indent="-800100" eaLnBrk="1" fontAlgn="auto" hangingPunct="1">
              <a:lnSpc>
                <a:spcPct val="90000"/>
              </a:lnSpc>
              <a:spcAft>
                <a:spcPts val="0"/>
              </a:spcAft>
              <a:buFontTx/>
              <a:buNone/>
              <a:defRPr/>
            </a:pPr>
            <a:r>
              <a:rPr lang="en-US" sz="2600" dirty="0"/>
              <a:t>posing a problem</a:t>
            </a:r>
          </a:p>
          <a:p>
            <a:pPr marL="896938" indent="-800100" eaLnBrk="1" fontAlgn="auto" hangingPunct="1">
              <a:lnSpc>
                <a:spcPct val="90000"/>
              </a:lnSpc>
              <a:spcAft>
                <a:spcPts val="0"/>
              </a:spcAft>
              <a:buFontTx/>
              <a:buNone/>
              <a:defRPr/>
            </a:pPr>
            <a:r>
              <a:rPr lang="en-US" sz="2600" dirty="0"/>
              <a:t>seeking data or evidence;</a:t>
            </a:r>
          </a:p>
          <a:p>
            <a:pPr marL="896938" indent="-800100" eaLnBrk="1" fontAlgn="auto" hangingPunct="1">
              <a:lnSpc>
                <a:spcPct val="90000"/>
              </a:lnSpc>
              <a:spcAft>
                <a:spcPts val="0"/>
              </a:spcAft>
              <a:buFontTx/>
              <a:buNone/>
              <a:defRPr/>
            </a:pPr>
            <a:r>
              <a:rPr lang="en-US" sz="2600" dirty="0"/>
              <a:t>proposing some action;</a:t>
            </a:r>
          </a:p>
          <a:p>
            <a:pPr marL="896938" indent="-800100" eaLnBrk="1" fontAlgn="auto" hangingPunct="1">
              <a:lnSpc>
                <a:spcPct val="90000"/>
              </a:lnSpc>
              <a:spcAft>
                <a:spcPts val="0"/>
              </a:spcAft>
              <a:buFontTx/>
              <a:buNone/>
              <a:defRPr/>
            </a:pPr>
            <a:r>
              <a:rPr lang="en-US" sz="2600" dirty="0"/>
              <a:t>carrying out the action;</a:t>
            </a:r>
          </a:p>
          <a:p>
            <a:pPr marL="896938" indent="-800100" eaLnBrk="1" fontAlgn="auto" hangingPunct="1">
              <a:lnSpc>
                <a:spcPct val="90000"/>
              </a:lnSpc>
              <a:spcAft>
                <a:spcPts val="0"/>
              </a:spcAft>
              <a:buFontTx/>
              <a:buNone/>
              <a:defRPr/>
            </a:pPr>
            <a:r>
              <a:rPr lang="en-US" sz="2600" dirty="0"/>
              <a:t>evaluating that action</a:t>
            </a:r>
          </a:p>
          <a:p>
            <a:pPr marL="896938" indent="-800100" eaLnBrk="1" fontAlgn="auto" hangingPunct="1">
              <a:lnSpc>
                <a:spcPct val="90000"/>
              </a:lnSpc>
              <a:spcAft>
                <a:spcPts val="0"/>
              </a:spcAft>
              <a:buFontTx/>
              <a:buNone/>
              <a:defRPr/>
            </a:pPr>
            <a:r>
              <a:rPr lang="en-US" sz="2600" dirty="0"/>
              <a:t>reposing the problem (perhaps making modifications);</a:t>
            </a:r>
          </a:p>
          <a:p>
            <a:pPr marL="896938" indent="-800100" eaLnBrk="1" fontAlgn="auto" hangingPunct="1">
              <a:lnSpc>
                <a:spcPct val="90000"/>
              </a:lnSpc>
              <a:spcAft>
                <a:spcPts val="0"/>
              </a:spcAft>
              <a:buFontTx/>
              <a:buNone/>
              <a:defRPr/>
            </a:pPr>
            <a:r>
              <a:rPr lang="en-US" sz="2600" dirty="0"/>
              <a:t>seeking new data;</a:t>
            </a:r>
          </a:p>
          <a:p>
            <a:pPr marL="896938" indent="-800100" eaLnBrk="1" fontAlgn="auto" hangingPunct="1">
              <a:lnSpc>
                <a:spcPct val="90000"/>
              </a:lnSpc>
              <a:spcAft>
                <a:spcPts val="0"/>
              </a:spcAft>
              <a:buFontTx/>
              <a:buNone/>
              <a:defRPr/>
            </a:pPr>
            <a:r>
              <a:rPr lang="en-US" sz="2600" dirty="0"/>
              <a:t>modifying the proposed action;</a:t>
            </a:r>
          </a:p>
          <a:p>
            <a:pPr marL="896938" indent="-800100" eaLnBrk="1" fontAlgn="auto" hangingPunct="1">
              <a:lnSpc>
                <a:spcPct val="90000"/>
              </a:lnSpc>
              <a:spcAft>
                <a:spcPts val="0"/>
              </a:spcAft>
              <a:buFontTx/>
              <a:buNone/>
              <a:defRPr/>
            </a:pPr>
            <a:r>
              <a:rPr lang="en-US" sz="2600" dirty="0"/>
              <a:t>carrying out that new action;</a:t>
            </a:r>
          </a:p>
          <a:p>
            <a:pPr marL="896938" indent="-800100" eaLnBrk="1" fontAlgn="auto" hangingPunct="1">
              <a:lnSpc>
                <a:spcPct val="90000"/>
              </a:lnSpc>
              <a:spcAft>
                <a:spcPts val="0"/>
              </a:spcAft>
              <a:buFontTx/>
              <a:buNone/>
              <a:defRPr/>
            </a:pPr>
            <a:r>
              <a:rPr lang="en-US" sz="2600" dirty="0"/>
              <a:t>and so on ……………………</a:t>
            </a:r>
          </a:p>
          <a:p>
            <a:pPr marL="896938" indent="-800100" algn="r" eaLnBrk="1" fontAlgn="auto" hangingPunct="1">
              <a:lnSpc>
                <a:spcPct val="90000"/>
              </a:lnSpc>
              <a:spcAft>
                <a:spcPts val="0"/>
              </a:spcAft>
              <a:buFontTx/>
              <a:buNone/>
              <a:defRPr/>
            </a:pPr>
            <a:endParaRPr lang="en-US" sz="1200" b="1" dirty="0"/>
          </a:p>
          <a:p>
            <a:pPr marL="896938" indent="-800100" algn="r" eaLnBrk="1" fontAlgn="auto" hangingPunct="1">
              <a:lnSpc>
                <a:spcPct val="90000"/>
              </a:lnSpc>
              <a:spcAft>
                <a:spcPts val="0"/>
              </a:spcAft>
              <a:buFontTx/>
              <a:buNone/>
              <a:defRPr/>
            </a:pPr>
            <a:endParaRPr lang="en-US" sz="1200" b="1" dirty="0"/>
          </a:p>
          <a:p>
            <a:pPr marL="896938" indent="-800100" algn="r" eaLnBrk="1" fontAlgn="auto" hangingPunct="1">
              <a:lnSpc>
                <a:spcPct val="90000"/>
              </a:lnSpc>
              <a:spcAft>
                <a:spcPts val="0"/>
              </a:spcAft>
              <a:buFontTx/>
              <a:buNone/>
              <a:defRPr/>
            </a:pPr>
            <a:endParaRPr lang="en-US" sz="1200" b="1" dirty="0"/>
          </a:p>
          <a:p>
            <a:pPr marL="896938" indent="-800100" algn="r" eaLnBrk="1" fontAlgn="auto" hangingPunct="1">
              <a:lnSpc>
                <a:spcPct val="90000"/>
              </a:lnSpc>
              <a:spcAft>
                <a:spcPts val="0"/>
              </a:spcAft>
              <a:buFontTx/>
              <a:buNone/>
              <a:defRPr/>
            </a:pPr>
            <a:r>
              <a:rPr lang="en-US" sz="1200" b="1" dirty="0"/>
              <a:t>Mason, J 2002. </a:t>
            </a:r>
            <a:r>
              <a:rPr lang="en-US" sz="1200" b="1" i="1" dirty="0"/>
              <a:t>The Discipline of Noticing,</a:t>
            </a:r>
            <a:r>
              <a:rPr lang="en-US" sz="1200" b="1" dirty="0"/>
              <a:t> p.54</a:t>
            </a:r>
          </a:p>
          <a:p>
            <a:pPr marL="896938" indent="-800100" algn="ctr" eaLnBrk="1" fontAlgn="auto" hangingPunct="1">
              <a:lnSpc>
                <a:spcPct val="90000"/>
              </a:lnSpc>
              <a:spcAft>
                <a:spcPts val="0"/>
              </a:spcAft>
              <a:buFontTx/>
              <a:buNone/>
              <a:defRPr/>
            </a:pPr>
            <a:r>
              <a:rPr lang="en-US" sz="800" b="1" dirty="0">
                <a:cs typeface="Arial" charset="0"/>
              </a:rPr>
              <a:t>© Nielsen, </a:t>
            </a:r>
            <a:r>
              <a:rPr lang="en-US" sz="800" b="1" dirty="0" smtClean="0">
                <a:cs typeface="Arial" charset="0"/>
              </a:rPr>
              <a:t>2010</a:t>
            </a:r>
            <a:endParaRPr lang="en-AU" sz="800" b="1" dirty="0">
              <a:cs typeface="Arial" charset="0"/>
            </a:endParaRPr>
          </a:p>
          <a:p>
            <a:pPr marL="896938" indent="-800100" algn="ctr" eaLnBrk="1" fontAlgn="auto" hangingPunct="1">
              <a:lnSpc>
                <a:spcPct val="90000"/>
              </a:lnSpc>
              <a:spcAft>
                <a:spcPts val="0"/>
              </a:spcAft>
              <a:buFontTx/>
              <a:buNone/>
              <a:defRPr/>
            </a:pPr>
            <a:endParaRPr lang="en-AU" sz="800" b="1" dirty="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00063" y="500063"/>
          <a:ext cx="8143932" cy="6000789"/>
        </p:xfrm>
        <a:graphic>
          <a:graphicData uri="http://schemas.openxmlformats.org/drawingml/2006/table">
            <a:tbl>
              <a:tblPr/>
              <a:tblGrid>
                <a:gridCol w="1397913"/>
                <a:gridCol w="3230397"/>
                <a:gridCol w="3322860"/>
                <a:gridCol w="192762"/>
              </a:tblGrid>
              <a:tr h="611373">
                <a:tc gridSpan="4">
                  <a:txBody>
                    <a:bodyPr/>
                    <a:lstStyle/>
                    <a:p>
                      <a:pPr algn="ctr">
                        <a:spcAft>
                          <a:spcPts val="0"/>
                        </a:spcAft>
                      </a:pPr>
                      <a:r>
                        <a:rPr lang="en-AU" sz="1000" b="1" dirty="0">
                          <a:solidFill>
                            <a:srgbClr val="FFFF00"/>
                          </a:solidFill>
                          <a:latin typeface="Arial"/>
                          <a:ea typeface="SimSun"/>
                        </a:rPr>
                        <a:t>Second Language Developmental Sequence for Oral Language: Spanish</a:t>
                      </a:r>
                      <a:endParaRPr lang="en-US" sz="800" dirty="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579588">
                <a:tc>
                  <a:txBody>
                    <a:bodyPr/>
                    <a:lstStyle/>
                    <a:p>
                      <a:pPr algn="ctr">
                        <a:spcAft>
                          <a:spcPts val="0"/>
                        </a:spcAft>
                      </a:pPr>
                      <a:r>
                        <a:rPr lang="en-AU" sz="900" b="1">
                          <a:solidFill>
                            <a:srgbClr val="FF0000"/>
                          </a:solidFill>
                          <a:latin typeface="Arial"/>
                          <a:ea typeface="SimSun"/>
                        </a:rPr>
                        <a:t>Level</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AU" sz="900" b="1">
                          <a:solidFill>
                            <a:srgbClr val="FF0000"/>
                          </a:solidFill>
                          <a:latin typeface="Arial"/>
                          <a:ea typeface="SimSun"/>
                        </a:rPr>
                        <a:t>Descriptors</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AU" sz="900" b="1">
                          <a:solidFill>
                            <a:srgbClr val="FF0000"/>
                          </a:solidFill>
                          <a:latin typeface="Arial"/>
                          <a:ea typeface="SimSun"/>
                        </a:rPr>
                        <a:t>Examples</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r>
              <a:tr h="829142">
                <a:tc>
                  <a:txBody>
                    <a:bodyPr/>
                    <a:lstStyle/>
                    <a:p>
                      <a:pPr algn="ctr">
                        <a:spcAft>
                          <a:spcPts val="0"/>
                        </a:spcAft>
                      </a:pPr>
                      <a:r>
                        <a:rPr lang="en-AU" sz="800" b="1">
                          <a:solidFill>
                            <a:srgbClr val="FF0000"/>
                          </a:solidFill>
                          <a:latin typeface="Arial"/>
                          <a:ea typeface="SimSun"/>
                        </a:rPr>
                        <a:t>Preproduction</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a:latin typeface="Arial"/>
                          <a:ea typeface="SimSun"/>
                        </a:rPr>
                        <a:t>Responds with appropriate actions to simple requests and greetings.</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457200" algn="l"/>
                        </a:tabLst>
                      </a:pPr>
                      <a:r>
                        <a:rPr lang="en-AU" sz="800">
                          <a:latin typeface="Arial"/>
                          <a:ea typeface="SimSun"/>
                        </a:rPr>
                        <a:t>Stands, sits, opens book, lines up …</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780447">
                <a:tc>
                  <a:txBody>
                    <a:bodyPr/>
                    <a:lstStyle/>
                    <a:p>
                      <a:pPr algn="ctr">
                        <a:spcAft>
                          <a:spcPts val="0"/>
                        </a:spcAft>
                      </a:pPr>
                      <a:r>
                        <a:rPr lang="en-AU" sz="800" b="1">
                          <a:solidFill>
                            <a:srgbClr val="FF0000"/>
                          </a:solidFill>
                          <a:latin typeface="Arial"/>
                          <a:ea typeface="SimSun"/>
                        </a:rPr>
                        <a:t>Mixed Production</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a:latin typeface="Arial"/>
                          <a:ea typeface="SimSun"/>
                        </a:rPr>
                        <a:t>Action-based mixed oral language generally used to have wants met. Uses language of social interaction (manners etc…).</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457200" algn="l"/>
                        </a:tabLst>
                      </a:pPr>
                      <a:r>
                        <a:rPr lang="en-AU" sz="800">
                          <a:latin typeface="Arial"/>
                          <a:ea typeface="SimSun"/>
                        </a:rPr>
                        <a:t>Can I go to the toilet </a:t>
                      </a:r>
                      <a:r>
                        <a:rPr lang="en-AU" sz="800" i="1">
                          <a:latin typeface="Arial"/>
                          <a:ea typeface="SimSun"/>
                        </a:rPr>
                        <a:t>por favor señor</a:t>
                      </a:r>
                      <a:r>
                        <a:rPr lang="en-AU" sz="800">
                          <a:latin typeface="Arial"/>
                          <a:ea typeface="SimSun"/>
                        </a:rPr>
                        <a:t>?</a:t>
                      </a:r>
                      <a:endParaRPr lang="en-US" sz="800">
                        <a:latin typeface="Times New Roman"/>
                        <a:ea typeface="SimSun"/>
                      </a:endParaRPr>
                    </a:p>
                    <a:p>
                      <a:pPr marL="342900" lvl="0" indent="-342900">
                        <a:spcAft>
                          <a:spcPts val="0"/>
                        </a:spcAft>
                        <a:buFont typeface="Symbol"/>
                        <a:buChar char=""/>
                        <a:tabLst>
                          <a:tab pos="457200" algn="l"/>
                        </a:tabLst>
                      </a:pPr>
                      <a:r>
                        <a:rPr lang="en-AU" sz="800">
                          <a:latin typeface="Arial"/>
                          <a:ea typeface="SimSun"/>
                        </a:rPr>
                        <a:t>Pass me the </a:t>
                      </a:r>
                      <a:r>
                        <a:rPr lang="en-AU" sz="800" i="1">
                          <a:latin typeface="Arial"/>
                          <a:ea typeface="SimSun"/>
                        </a:rPr>
                        <a:t>verde</a:t>
                      </a:r>
                      <a:r>
                        <a:rPr lang="en-AU" sz="800">
                          <a:latin typeface="Arial"/>
                          <a:ea typeface="SimSun"/>
                        </a:rPr>
                        <a:t> pencil </a:t>
                      </a:r>
                      <a:r>
                        <a:rPr lang="en-AU" sz="800" i="1">
                          <a:latin typeface="Arial"/>
                          <a:ea typeface="SimSun"/>
                        </a:rPr>
                        <a:t>por favor</a:t>
                      </a:r>
                      <a:r>
                        <a:rPr lang="en-AU" sz="800">
                          <a:latin typeface="Arial"/>
                          <a:ea typeface="SimSun"/>
                        </a:rPr>
                        <a:t>.</a:t>
                      </a:r>
                      <a:endParaRPr lang="en-US" sz="800">
                        <a:latin typeface="Times New Roman"/>
                        <a:ea typeface="SimSun"/>
                      </a:endParaRPr>
                    </a:p>
                    <a:p>
                      <a:pPr marL="342900" lvl="0" indent="-342900">
                        <a:spcAft>
                          <a:spcPts val="0"/>
                        </a:spcAft>
                        <a:buFont typeface="Symbol"/>
                        <a:buChar char=""/>
                        <a:tabLst>
                          <a:tab pos="457200" algn="l"/>
                        </a:tabLst>
                      </a:pPr>
                      <a:r>
                        <a:rPr lang="en-AU" sz="800" i="1">
                          <a:latin typeface="Arial"/>
                          <a:ea typeface="SimSun"/>
                        </a:rPr>
                        <a:t>Gracias, de nada</a:t>
                      </a:r>
                      <a:r>
                        <a:rPr lang="en-AU" sz="800">
                          <a:latin typeface="Arial"/>
                          <a:ea typeface="SimSun"/>
                        </a:rPr>
                        <a:t>.</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780447">
                <a:tc>
                  <a:txBody>
                    <a:bodyPr/>
                    <a:lstStyle/>
                    <a:p>
                      <a:pPr algn="ctr">
                        <a:spcAft>
                          <a:spcPts val="0"/>
                        </a:spcAft>
                      </a:pPr>
                      <a:r>
                        <a:rPr lang="en-AU" sz="800" b="1">
                          <a:solidFill>
                            <a:srgbClr val="FF0000"/>
                          </a:solidFill>
                          <a:latin typeface="Arial"/>
                          <a:ea typeface="SimSun"/>
                        </a:rPr>
                        <a:t>Emerging Monologue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a:latin typeface="Arial"/>
                          <a:ea typeface="SimSun"/>
                        </a:rPr>
                        <a:t>Simple sentences, requests and responses but with prompting for grammatical and lexical correctness.</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457200" algn="l"/>
                        </a:tabLst>
                      </a:pPr>
                      <a:r>
                        <a:rPr lang="en-AU" sz="800">
                          <a:latin typeface="Arial"/>
                          <a:ea typeface="SimSun"/>
                        </a:rPr>
                        <a:t>¿Puedo salir, por favor?</a:t>
                      </a:r>
                      <a:endParaRPr lang="en-US" sz="800">
                        <a:latin typeface="Times New Roman"/>
                        <a:ea typeface="SimSun"/>
                      </a:endParaRPr>
                    </a:p>
                    <a:p>
                      <a:pPr marL="342900" lvl="0" indent="-342900">
                        <a:spcAft>
                          <a:spcPts val="0"/>
                        </a:spcAft>
                        <a:buFont typeface="Symbol"/>
                        <a:buChar char=""/>
                        <a:tabLst>
                          <a:tab pos="457200" algn="l"/>
                        </a:tabLst>
                      </a:pPr>
                      <a:r>
                        <a:rPr lang="en-AU" sz="800">
                          <a:latin typeface="Arial"/>
                          <a:ea typeface="SimSun"/>
                        </a:rPr>
                        <a:t>¿Qué tal amigo?</a:t>
                      </a:r>
                      <a:endParaRPr lang="en-US" sz="800">
                        <a:latin typeface="Times New Roman"/>
                        <a:ea typeface="SimSun"/>
                      </a:endParaRPr>
                    </a:p>
                    <a:p>
                      <a:pPr marL="342900" lvl="0" indent="-342900">
                        <a:spcAft>
                          <a:spcPts val="0"/>
                        </a:spcAft>
                        <a:buFont typeface="Symbol"/>
                        <a:buChar char=""/>
                        <a:tabLst>
                          <a:tab pos="457200" algn="l"/>
                        </a:tabLst>
                      </a:pPr>
                      <a:r>
                        <a:rPr lang="en-AU" sz="800">
                          <a:latin typeface="Arial"/>
                          <a:ea typeface="SimSun"/>
                        </a:rPr>
                        <a:t>Goma por favor señor.</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780447">
                <a:tc>
                  <a:txBody>
                    <a:bodyPr/>
                    <a:lstStyle/>
                    <a:p>
                      <a:pPr algn="ctr">
                        <a:spcAft>
                          <a:spcPts val="0"/>
                        </a:spcAft>
                      </a:pPr>
                      <a:r>
                        <a:rPr lang="en-AU" sz="800" b="1">
                          <a:solidFill>
                            <a:srgbClr val="FF0000"/>
                          </a:solidFill>
                          <a:latin typeface="Arial"/>
                          <a:ea typeface="SimSun"/>
                        </a:rPr>
                        <a:t>Coherent Monologue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a:latin typeface="Arial"/>
                          <a:ea typeface="SimSun"/>
                        </a:rPr>
                        <a:t>Longer statements, usually responses that can be understood. Uses descriptors and adverbial phrases of time and place.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457200" algn="l"/>
                        </a:tabLst>
                      </a:pPr>
                      <a:r>
                        <a:rPr lang="it-IT" sz="800">
                          <a:latin typeface="Arial"/>
                          <a:ea typeface="SimSun"/>
                        </a:rPr>
                        <a:t>Por el fin de semana, me gusta andar en bicicleta.</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780447">
                <a:tc>
                  <a:txBody>
                    <a:bodyPr/>
                    <a:lstStyle/>
                    <a:p>
                      <a:pPr algn="ctr">
                        <a:spcAft>
                          <a:spcPts val="0"/>
                        </a:spcAft>
                      </a:pPr>
                      <a:r>
                        <a:rPr lang="en-AU" sz="800" b="1">
                          <a:solidFill>
                            <a:srgbClr val="FF0000"/>
                          </a:solidFill>
                          <a:latin typeface="Arial"/>
                          <a:ea typeface="SimSun"/>
                        </a:rPr>
                        <a:t>Beginning Dialogue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a:latin typeface="Arial"/>
                          <a:ea typeface="SimSun"/>
                        </a:rPr>
                        <a:t>Developing automaticity now allows for spontaneous interactions in the Spanish language with increasingly accurate pronunciation.</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Aft>
                          <a:spcPts val="0"/>
                        </a:spcAft>
                        <a:buFont typeface="Symbol"/>
                        <a:buChar char=""/>
                        <a:tabLst>
                          <a:tab pos="457200" algn="l"/>
                        </a:tabLst>
                      </a:pPr>
                      <a:r>
                        <a:rPr lang="en-AU" sz="800">
                          <a:latin typeface="Arial"/>
                          <a:ea typeface="SimSun"/>
                        </a:rPr>
                        <a:t>Initiates and/or responds to topics of interest/study.</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858898">
                <a:tc>
                  <a:txBody>
                    <a:bodyPr/>
                    <a:lstStyle/>
                    <a:p>
                      <a:pPr algn="ctr">
                        <a:spcAft>
                          <a:spcPts val="0"/>
                        </a:spcAft>
                      </a:pPr>
                      <a:r>
                        <a:rPr lang="en-AU" sz="800" b="1">
                          <a:solidFill>
                            <a:srgbClr val="FF0000"/>
                          </a:solidFill>
                          <a:latin typeface="Arial"/>
                          <a:ea typeface="SimSun"/>
                        </a:rPr>
                        <a:t>Literate Oral Language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AU" sz="800" dirty="0">
                          <a:latin typeface="Arial"/>
                          <a:ea typeface="SimSun"/>
                        </a:rPr>
                        <a:t>Grammatically correct use of increasingly complex language and increasingly accurate pronunciation.</a:t>
                      </a:r>
                      <a:endParaRPr lang="en-US" sz="800" dirty="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spcBef>
                          <a:spcPts val="600"/>
                        </a:spcBef>
                        <a:spcAft>
                          <a:spcPts val="600"/>
                        </a:spcAft>
                        <a:buFont typeface="Symbol"/>
                        <a:buChar char=""/>
                        <a:tabLst>
                          <a:tab pos="457200" algn="l"/>
                        </a:tabLst>
                      </a:pPr>
                      <a:r>
                        <a:rPr lang="en-AU" sz="800">
                          <a:latin typeface="Arial"/>
                          <a:ea typeface="SimSun"/>
                        </a:rPr>
                        <a:t>Sentence construction reflects understanding of Spanish linguistic and grammatical conventions such as word order, gender agreement, use of plurals …</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marL="59473" marR="59473" marT="29737" marB="29737">
                    <a:lnL w="12700" cap="flat" cmpd="sng" algn="ctr">
                      <a:solidFill>
                        <a:srgbClr val="000000"/>
                      </a:solidFill>
                      <a:prstDash val="solid"/>
                      <a:round/>
                      <a:headEnd type="none" w="med" len="med"/>
                      <a:tailEnd type="none" w="med" len="med"/>
                    </a:lnL>
                  </a:tcPr>
                </a:tc>
              </a:tr>
            </a:tbl>
          </a:graphicData>
        </a:graphic>
      </p:graphicFrame>
      <p:sp>
        <p:nvSpPr>
          <p:cNvPr id="3" name="Rectangle 2"/>
          <p:cNvSpPr/>
          <p:nvPr/>
        </p:nvSpPr>
        <p:spPr>
          <a:xfrm>
            <a:off x="3929058"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00063" y="500063"/>
          <a:ext cx="8215370" cy="5857916"/>
        </p:xfrm>
        <a:graphic>
          <a:graphicData uri="http://schemas.openxmlformats.org/drawingml/2006/table">
            <a:tbl>
              <a:tblPr/>
              <a:tblGrid>
                <a:gridCol w="1266456"/>
                <a:gridCol w="6754435"/>
                <a:gridCol w="194479"/>
              </a:tblGrid>
              <a:tr h="581458">
                <a:tc gridSpan="3">
                  <a:txBody>
                    <a:bodyPr/>
                    <a:lstStyle/>
                    <a:p>
                      <a:pPr algn="ctr">
                        <a:spcAft>
                          <a:spcPts val="0"/>
                        </a:spcAft>
                      </a:pPr>
                      <a:r>
                        <a:rPr lang="en-AU" sz="1000" b="1">
                          <a:solidFill>
                            <a:srgbClr val="FFFF00"/>
                          </a:solidFill>
                          <a:latin typeface="Arial"/>
                          <a:ea typeface="SimSun"/>
                        </a:rPr>
                        <a:t>Second Language Developmental Sequence for Writing: Spanish</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hMerge="1">
                  <a:txBody>
                    <a:bodyPr/>
                    <a:lstStyle/>
                    <a:p>
                      <a:endParaRPr lang="en-US"/>
                    </a:p>
                  </a:txBody>
                  <a:tcPr/>
                </a:tc>
              </a:tr>
              <a:tr h="447837">
                <a:tc>
                  <a:txBody>
                    <a:bodyPr/>
                    <a:lstStyle/>
                    <a:p>
                      <a:pPr algn="ctr">
                        <a:spcAft>
                          <a:spcPts val="0"/>
                        </a:spcAft>
                      </a:pPr>
                      <a:r>
                        <a:rPr lang="en-AU" sz="900" b="1">
                          <a:solidFill>
                            <a:srgbClr val="FF0000"/>
                          </a:solidFill>
                          <a:latin typeface="Arial"/>
                          <a:ea typeface="SimSun"/>
                        </a:rPr>
                        <a:t>Level</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AU" sz="900" b="1">
                          <a:solidFill>
                            <a:srgbClr val="FF0000"/>
                          </a:solidFill>
                          <a:latin typeface="Arial"/>
                          <a:ea typeface="SimSun"/>
                        </a:rPr>
                        <a:t>Descriptors</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r>
              <a:tr h="861273">
                <a:tc>
                  <a:txBody>
                    <a:bodyPr/>
                    <a:lstStyle/>
                    <a:p>
                      <a:pPr algn="ctr">
                        <a:spcAft>
                          <a:spcPts val="0"/>
                        </a:spcAft>
                      </a:pPr>
                      <a:r>
                        <a:rPr lang="en-AU" sz="800" b="1">
                          <a:solidFill>
                            <a:srgbClr val="FF0000"/>
                          </a:solidFill>
                          <a:latin typeface="Arial"/>
                          <a:ea typeface="SimSun"/>
                        </a:rPr>
                        <a:t>Emerging</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93345">
                        <a:spcAft>
                          <a:spcPts val="0"/>
                        </a:spcAft>
                      </a:pPr>
                      <a:endParaRPr lang="en-AU" sz="500">
                        <a:latin typeface="Arial"/>
                        <a:ea typeface="SimSun"/>
                      </a:endParaRPr>
                    </a:p>
                    <a:p>
                      <a:pPr marL="342900" lvl="0" indent="-342900">
                        <a:spcAft>
                          <a:spcPts val="0"/>
                        </a:spcAft>
                        <a:buFont typeface="Symbol"/>
                        <a:buChar char=""/>
                        <a:tabLst>
                          <a:tab pos="207645" algn="l"/>
                        </a:tabLst>
                      </a:pPr>
                      <a:r>
                        <a:rPr lang="en-AU" sz="800">
                          <a:latin typeface="Arial"/>
                          <a:ea typeface="SimSun"/>
                        </a:rPr>
                        <a:t>Recognises the similarities between writing in English and writing in Spanish</a:t>
                      </a:r>
                      <a:endParaRPr lang="en-US" sz="800">
                        <a:latin typeface="Times New Roman"/>
                        <a:ea typeface="SimSun"/>
                      </a:endParaRPr>
                    </a:p>
                    <a:p>
                      <a:pPr marL="342900" lvl="0" indent="-342900">
                        <a:spcAft>
                          <a:spcPts val="0"/>
                        </a:spcAft>
                        <a:buFont typeface="Symbol"/>
                        <a:buChar char=""/>
                        <a:tabLst>
                          <a:tab pos="207645" algn="l"/>
                        </a:tabLst>
                      </a:pPr>
                      <a:r>
                        <a:rPr lang="en-AU" sz="800">
                          <a:latin typeface="Arial"/>
                          <a:ea typeface="SimSun"/>
                        </a:rPr>
                        <a:t>Begins to write some commonly used Spanish words</a:t>
                      </a:r>
                      <a:endParaRPr lang="en-US" sz="800">
                        <a:latin typeface="Times New Roman"/>
                        <a:ea typeface="SimSun"/>
                      </a:endParaRPr>
                    </a:p>
                    <a:p>
                      <a:pPr marL="342900" lvl="0" indent="-342900">
                        <a:spcAft>
                          <a:spcPts val="0"/>
                        </a:spcAft>
                        <a:buFont typeface="Symbol"/>
                        <a:buChar char=""/>
                        <a:tabLst>
                          <a:tab pos="207645" algn="l"/>
                        </a:tabLst>
                      </a:pPr>
                      <a:r>
                        <a:rPr lang="en-AU" sz="800">
                          <a:latin typeface="Arial"/>
                          <a:ea typeface="SimSun"/>
                        </a:rPr>
                        <a:t>Able to copy simple sentences written in Spanish</a:t>
                      </a:r>
                      <a:endParaRPr lang="en-US" sz="800">
                        <a:latin typeface="Times New Roman"/>
                        <a:ea typeface="SimSu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800416">
                <a:tc>
                  <a:txBody>
                    <a:bodyPr/>
                    <a:lstStyle/>
                    <a:p>
                      <a:pPr algn="ctr">
                        <a:spcAft>
                          <a:spcPts val="0"/>
                        </a:spcAft>
                      </a:pPr>
                      <a:r>
                        <a:rPr lang="en-AU" sz="800" b="1">
                          <a:solidFill>
                            <a:srgbClr val="FF0000"/>
                          </a:solidFill>
                          <a:latin typeface="Arial"/>
                          <a:ea typeface="SimSun"/>
                        </a:rPr>
                        <a:t>Beginning</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Utilises knowledge of the Spanish alphabet when attempting to write in Spanish</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Reproduces modelled sentences in Spanish</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Shows awareness of Spanish punctuation </a:t>
                      </a:r>
                      <a:endParaRPr lang="en-US" sz="800">
                        <a:latin typeface="Times New Roman"/>
                        <a:ea typeface="SimSu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1098422">
                <a:tc>
                  <a:txBody>
                    <a:bodyPr/>
                    <a:lstStyle/>
                    <a:p>
                      <a:pPr algn="ctr">
                        <a:spcAft>
                          <a:spcPts val="0"/>
                        </a:spcAft>
                      </a:pPr>
                      <a:r>
                        <a:rPr lang="en-AU" sz="800" b="1">
                          <a:solidFill>
                            <a:srgbClr val="FF0000"/>
                          </a:solidFill>
                          <a:latin typeface="Arial"/>
                          <a:ea typeface="SimSun"/>
                        </a:rPr>
                        <a:t>Early</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0025" algn="l"/>
                        </a:tabLst>
                      </a:pPr>
                      <a:r>
                        <a:rPr lang="en-AU" sz="800">
                          <a:latin typeface="Arial"/>
                          <a:ea typeface="SimSun"/>
                        </a:rPr>
                        <a:t>Utilises their knowledge of sounds and CV (consonant-vowel) syllable spelling and begins to use Spanish conventions for endings, blends, register and verbs</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Constructs simple sentences based on a model</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With modelling and assistance, incorporates feedback in revising and editing their own writing</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Begins to use conventional Spanish grammar, spelling, capitalisation, and punctuation</a:t>
                      </a:r>
                      <a:endParaRPr lang="en-US" sz="800">
                        <a:latin typeface="Times New Roman"/>
                        <a:ea typeface="SimSu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1068322">
                <a:tc>
                  <a:txBody>
                    <a:bodyPr/>
                    <a:lstStyle/>
                    <a:p>
                      <a:pPr algn="ctr">
                        <a:spcAft>
                          <a:spcPts val="0"/>
                        </a:spcAft>
                      </a:pPr>
                      <a:r>
                        <a:rPr lang="en-AU" sz="800" b="1">
                          <a:solidFill>
                            <a:srgbClr val="FF0000"/>
                          </a:solidFill>
                          <a:latin typeface="Arial"/>
                          <a:ea typeface="SimSun"/>
                        </a:rPr>
                        <a:t>Independent</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Able to construct a variety of sentence types</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effectively convey meaning through writing in Spanish</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Regularly uses conventional grammar, spelling, capitalisation, and punctuation</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revise and edit written work collectively</a:t>
                      </a:r>
                      <a:endParaRPr lang="en-US" sz="800">
                        <a:latin typeface="Times New Roman"/>
                        <a:ea typeface="SimSu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473" marR="59473" marT="29737" marB="29737">
                    <a:lnL w="12700" cap="flat" cmpd="sng" algn="ctr">
                      <a:solidFill>
                        <a:srgbClr val="000000"/>
                      </a:solidFill>
                      <a:prstDash val="solid"/>
                      <a:round/>
                      <a:headEnd type="none" w="med" len="med"/>
                      <a:tailEnd type="none" w="med" len="med"/>
                    </a:lnL>
                  </a:tcPr>
                </a:tc>
              </a:tr>
              <a:tr h="1000188">
                <a:tc>
                  <a:txBody>
                    <a:bodyPr/>
                    <a:lstStyle/>
                    <a:p>
                      <a:pPr algn="ctr">
                        <a:spcAft>
                          <a:spcPts val="0"/>
                        </a:spcAft>
                      </a:pPr>
                      <a:r>
                        <a:rPr lang="en-AU" sz="800" b="1">
                          <a:solidFill>
                            <a:srgbClr val="FF0000"/>
                          </a:solidFill>
                          <a:latin typeface="Arial"/>
                          <a:ea typeface="SimSun"/>
                        </a:rPr>
                        <a:t>Literate</a:t>
                      </a:r>
                      <a:endParaRPr lang="en-US" sz="800">
                        <a:latin typeface="Times New Roman"/>
                        <a:ea typeface="SimSun"/>
                      </a:endParaRPr>
                    </a:p>
                  </a:txBody>
                  <a:tcPr marL="44605" marR="4460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Consistently uses conventional Spanish grammar, spelling, capitalisation, and punctuation</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address a topic or write to a prompt creatively and independently</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Revises and edits written work independently</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Produces many genres of writing in Spanish</a:t>
                      </a:r>
                      <a:endParaRPr lang="en-US" sz="800">
                        <a:latin typeface="Times New Roman"/>
                        <a:ea typeface="SimSun"/>
                      </a:endParaRPr>
                    </a:p>
                  </a:txBody>
                  <a:tcPr marL="44605" marR="446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marL="59473" marR="59473" marT="29737" marB="29737">
                    <a:lnL w="12700" cap="flat" cmpd="sng" algn="ctr">
                      <a:solidFill>
                        <a:srgbClr val="000000"/>
                      </a:solidFill>
                      <a:prstDash val="solid"/>
                      <a:round/>
                      <a:headEnd type="none" w="med" len="med"/>
                      <a:tailEnd type="none" w="med" len="med"/>
                    </a:lnL>
                  </a:tcPr>
                </a:tc>
              </a:tr>
            </a:tbl>
          </a:graphicData>
        </a:graphic>
      </p:graphicFrame>
      <p:sp>
        <p:nvSpPr>
          <p:cNvPr id="3" name="Rectangle 2"/>
          <p:cNvSpPr/>
          <p:nvPr/>
        </p:nvSpPr>
        <p:spPr>
          <a:xfrm>
            <a:off x="4000496"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71500" y="500063"/>
          <a:ext cx="8143932" cy="5857916"/>
        </p:xfrm>
        <a:graphic>
          <a:graphicData uri="http://schemas.openxmlformats.org/drawingml/2006/table">
            <a:tbl>
              <a:tblPr/>
              <a:tblGrid>
                <a:gridCol w="1253196"/>
                <a:gridCol w="6698217"/>
                <a:gridCol w="192519"/>
              </a:tblGrid>
              <a:tr h="543554">
                <a:tc gridSpan="3">
                  <a:txBody>
                    <a:bodyPr/>
                    <a:lstStyle/>
                    <a:p>
                      <a:pPr algn="ctr">
                        <a:spcAft>
                          <a:spcPts val="0"/>
                        </a:spcAft>
                      </a:pPr>
                      <a:r>
                        <a:rPr lang="en-AU" sz="1000" b="1">
                          <a:solidFill>
                            <a:srgbClr val="FFFF00"/>
                          </a:solidFill>
                          <a:latin typeface="Arial"/>
                          <a:ea typeface="SimSun"/>
                        </a:rPr>
                        <a:t>Second Language Developmental Sequence for : Spanish</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hMerge="1">
                  <a:txBody>
                    <a:bodyPr/>
                    <a:lstStyle/>
                    <a:p>
                      <a:endParaRPr lang="en-US"/>
                    </a:p>
                  </a:txBody>
                  <a:tcPr/>
                </a:tc>
              </a:tr>
              <a:tr h="364156">
                <a:tc>
                  <a:txBody>
                    <a:bodyPr/>
                    <a:lstStyle/>
                    <a:p>
                      <a:pPr algn="ctr">
                        <a:spcAft>
                          <a:spcPts val="0"/>
                        </a:spcAft>
                      </a:pPr>
                      <a:r>
                        <a:rPr lang="en-AU" sz="1000" b="1">
                          <a:solidFill>
                            <a:srgbClr val="FF0000"/>
                          </a:solidFill>
                          <a:latin typeface="Arial"/>
                          <a:ea typeface="SimSun"/>
                        </a:rPr>
                        <a:t>Level</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spcAft>
                          <a:spcPts val="0"/>
                        </a:spcAft>
                      </a:pPr>
                      <a:r>
                        <a:rPr lang="en-AU" sz="900" b="1">
                          <a:solidFill>
                            <a:srgbClr val="FF0000"/>
                          </a:solidFill>
                          <a:latin typeface="Arial"/>
                          <a:ea typeface="SimSun"/>
                        </a:rPr>
                        <a:t>Descriptors</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r>
              <a:tr h="448108">
                <a:tc>
                  <a:txBody>
                    <a:bodyPr/>
                    <a:lstStyle/>
                    <a:p>
                      <a:pPr algn="ctr">
                        <a:spcAft>
                          <a:spcPts val="0"/>
                        </a:spcAft>
                      </a:pPr>
                      <a:r>
                        <a:rPr lang="en-AU" sz="800" b="1">
                          <a:solidFill>
                            <a:srgbClr val="FF0000"/>
                          </a:solidFill>
                          <a:latin typeface="Arial"/>
                          <a:ea typeface="SimSun"/>
                        </a:rPr>
                        <a:t>Emerging</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7645" algn="l"/>
                        </a:tabLst>
                      </a:pPr>
                      <a:r>
                        <a:rPr lang="en-AU" sz="800">
                          <a:latin typeface="Arial"/>
                          <a:ea typeface="SimSun"/>
                        </a:rPr>
                        <a:t>Applies understanding of the reading process in English to reading in Spanish</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tcPr>
                </a:tc>
              </a:tr>
              <a:tr h="847630">
                <a:tc>
                  <a:txBody>
                    <a:bodyPr/>
                    <a:lstStyle/>
                    <a:p>
                      <a:pPr algn="ctr">
                        <a:spcAft>
                          <a:spcPts val="0"/>
                        </a:spcAft>
                      </a:pPr>
                      <a:r>
                        <a:rPr lang="en-AU" sz="800" b="1">
                          <a:solidFill>
                            <a:srgbClr val="FF0000"/>
                          </a:solidFill>
                          <a:latin typeface="Arial"/>
                          <a:ea typeface="SimSun"/>
                        </a:rPr>
                        <a:t>Beginning</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Matches spoken words to the written word</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Reproduces language patterns orally from familiar books</a:t>
                      </a:r>
                      <a:endParaRPr lang="en-US" sz="800">
                        <a:latin typeface="Times New Roman"/>
                        <a:ea typeface="SimSun"/>
                      </a:endParaRPr>
                    </a:p>
                    <a:p>
                      <a:pPr marL="342900" lvl="0" indent="-342900">
                        <a:spcAft>
                          <a:spcPts val="0"/>
                        </a:spcAft>
                        <a:buFont typeface="Symbol"/>
                        <a:buChar char=""/>
                        <a:tabLst>
                          <a:tab pos="207645" algn="l"/>
                        </a:tabLst>
                      </a:pPr>
                      <a:r>
                        <a:rPr lang="en-AU" sz="800">
                          <a:latin typeface="Arial"/>
                          <a:ea typeface="SimSun"/>
                        </a:rPr>
                        <a:t>Knows some letters of the Spanish alphabet (names, sounds)</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Uses illustrations and prior experience to help predict and read simple text in Spanish</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tcPr>
                </a:tc>
              </a:tr>
              <a:tr h="1030902">
                <a:tc>
                  <a:txBody>
                    <a:bodyPr/>
                    <a:lstStyle/>
                    <a:p>
                      <a:pPr algn="ctr">
                        <a:spcAft>
                          <a:spcPts val="0"/>
                        </a:spcAft>
                      </a:pPr>
                      <a:r>
                        <a:rPr lang="en-AU" sz="800" b="1">
                          <a:solidFill>
                            <a:srgbClr val="FF0000"/>
                          </a:solidFill>
                          <a:latin typeface="Arial"/>
                          <a:ea typeface="SimSun"/>
                        </a:rPr>
                        <a:t>Early</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Knows a number of high frequency words</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Uses cueing systems (including Spanish phonics) to confirm the message of the text</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Demonstrates an awareness of details of print (e.g., punctuation, bold print, variations in format, etc…)</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Begins to self-monitor and self-correct while reading</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tcPr>
                </a:tc>
              </a:tr>
              <a:tr h="874521">
                <a:tc>
                  <a:txBody>
                    <a:bodyPr/>
                    <a:lstStyle/>
                    <a:p>
                      <a:pPr algn="ctr">
                        <a:spcAft>
                          <a:spcPts val="0"/>
                        </a:spcAft>
                      </a:pPr>
                      <a:r>
                        <a:rPr lang="en-AU" sz="800" b="1">
                          <a:solidFill>
                            <a:srgbClr val="FF0000"/>
                          </a:solidFill>
                          <a:latin typeface="Arial"/>
                          <a:ea typeface="SimSun"/>
                        </a:rPr>
                        <a:t>Independent</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Relies on syllabification strategies for decoding and encoding</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retell and summarise Spanish text into English (translate)</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Uses knowledge of Spanish sentence structure and punctuation to aid meaning making</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Self-corrects if text doesn’t make sense </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tcPr>
                </a:tc>
              </a:tr>
              <a:tr h="923486">
                <a:tc>
                  <a:txBody>
                    <a:bodyPr/>
                    <a:lstStyle/>
                    <a:p>
                      <a:pPr algn="ctr">
                        <a:spcAft>
                          <a:spcPts val="0"/>
                        </a:spcAft>
                      </a:pPr>
                      <a:r>
                        <a:rPr lang="en-AU" sz="800" b="1">
                          <a:solidFill>
                            <a:srgbClr val="FF0000"/>
                          </a:solidFill>
                          <a:latin typeface="Arial"/>
                          <a:ea typeface="SimSun"/>
                        </a:rPr>
                        <a:t>Fluent</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Uses word identification strategies very effectively </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Consistently integrates and uses cueing systems to confirm the message of the text</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Gains meaning without translating </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Responds to Spanish text by making inferences, predictions, and generalisations</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a:p>
                  </a:txBody>
                  <a:tcPr marL="59373" marR="59373" marT="29686" marB="29686">
                    <a:lnL w="12700" cap="flat" cmpd="sng" algn="ctr">
                      <a:solidFill>
                        <a:srgbClr val="000000"/>
                      </a:solidFill>
                      <a:prstDash val="solid"/>
                      <a:round/>
                      <a:headEnd type="none" w="med" len="med"/>
                      <a:tailEnd type="none" w="med" len="med"/>
                    </a:lnL>
                  </a:tcPr>
                </a:tc>
              </a:tr>
              <a:tr h="825559">
                <a:tc>
                  <a:txBody>
                    <a:bodyPr/>
                    <a:lstStyle/>
                    <a:p>
                      <a:pPr algn="ctr">
                        <a:spcAft>
                          <a:spcPts val="0"/>
                        </a:spcAft>
                      </a:pPr>
                      <a:r>
                        <a:rPr lang="en-AU" sz="800" b="1">
                          <a:solidFill>
                            <a:srgbClr val="FF0000"/>
                          </a:solidFill>
                          <a:latin typeface="Arial"/>
                          <a:ea typeface="SimSun"/>
                        </a:rPr>
                        <a:t>Literate</a:t>
                      </a:r>
                      <a:endParaRPr lang="en-US" sz="800">
                        <a:latin typeface="Times New Roman"/>
                        <a:ea typeface="SimSun"/>
                      </a:endParaRPr>
                    </a:p>
                  </a:txBody>
                  <a:tcPr marL="44529" marR="445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AU" sz="500">
                        <a:latin typeface="Arial"/>
                        <a:ea typeface="SimSun"/>
                      </a:endParaRPr>
                    </a:p>
                    <a:p>
                      <a:pPr marL="342900" lvl="0" indent="-342900">
                        <a:spcAft>
                          <a:spcPts val="0"/>
                        </a:spcAft>
                        <a:buFont typeface="Symbol"/>
                        <a:buChar char=""/>
                        <a:tabLst>
                          <a:tab pos="203200" algn="l"/>
                        </a:tabLst>
                      </a:pPr>
                      <a:r>
                        <a:rPr lang="en-AU" sz="800">
                          <a:latin typeface="Arial"/>
                          <a:ea typeface="SimSun"/>
                        </a:rPr>
                        <a:t>Rarely interrupts flow of reading to decode words</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retell, summarise, and infer meaning, moving easily between Spanish and English</a:t>
                      </a:r>
                      <a:endParaRPr lang="en-US" sz="800">
                        <a:latin typeface="Times New Roman"/>
                        <a:ea typeface="SimSun"/>
                      </a:endParaRPr>
                    </a:p>
                    <a:p>
                      <a:pPr marL="342900" lvl="0" indent="-342900">
                        <a:spcAft>
                          <a:spcPts val="0"/>
                        </a:spcAft>
                        <a:buFont typeface="Symbol"/>
                        <a:buChar char=""/>
                        <a:tabLst>
                          <a:tab pos="203200" algn="l"/>
                        </a:tabLst>
                      </a:pPr>
                      <a:r>
                        <a:rPr lang="en-AU" sz="800">
                          <a:latin typeface="Arial"/>
                          <a:ea typeface="SimSun"/>
                        </a:rPr>
                        <a:t>Able to discuss point of view in Spanish or English</a:t>
                      </a:r>
                      <a:endParaRPr lang="en-US" sz="800">
                        <a:latin typeface="Times New Roman"/>
                        <a:ea typeface="SimSun"/>
                      </a:endParaRPr>
                    </a:p>
                  </a:txBody>
                  <a:tcPr marL="44529" marR="445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200" dirty="0"/>
                    </a:p>
                  </a:txBody>
                  <a:tcPr marL="59373" marR="59373" marT="29686" marB="29686">
                    <a:lnL w="12700" cap="flat" cmpd="sng" algn="ctr">
                      <a:solidFill>
                        <a:srgbClr val="000000"/>
                      </a:solidFill>
                      <a:prstDash val="solid"/>
                      <a:round/>
                      <a:headEnd type="none" w="med" len="med"/>
                      <a:tailEnd type="none" w="med" len="med"/>
                    </a:lnL>
                  </a:tcPr>
                </a:tc>
              </a:tr>
            </a:tbl>
          </a:graphicData>
        </a:graphic>
      </p:graphicFrame>
      <p:sp>
        <p:nvSpPr>
          <p:cNvPr id="3" name="Rectangle 2"/>
          <p:cNvSpPr/>
          <p:nvPr/>
        </p:nvSpPr>
        <p:spPr>
          <a:xfrm>
            <a:off x="4111382"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857256"/>
          </a:xfrm>
        </p:spPr>
        <p:txBody>
          <a:bodyPr/>
          <a:lstStyle/>
          <a:p>
            <a:pPr eaLnBrk="1" fontAlgn="auto" hangingPunct="1">
              <a:spcAft>
                <a:spcPts val="0"/>
              </a:spcAft>
              <a:defRPr/>
            </a:pPr>
            <a:r>
              <a:rPr lang="en-US" sz="3200" dirty="0" smtClean="0">
                <a:solidFill>
                  <a:schemeClr val="tx2">
                    <a:lumMod val="50000"/>
                  </a:schemeClr>
                </a:solidFill>
              </a:rPr>
              <a:t>Obtaining data from the PL project</a:t>
            </a:r>
            <a:endParaRPr lang="en-US" sz="3200" dirty="0">
              <a:solidFill>
                <a:schemeClr val="tx2">
                  <a:lumMod val="50000"/>
                </a:schemeClr>
              </a:solidFill>
            </a:endParaRPr>
          </a:p>
        </p:txBody>
      </p:sp>
      <p:sp>
        <p:nvSpPr>
          <p:cNvPr id="3" name="Content Placeholder 2"/>
          <p:cNvSpPr>
            <a:spLocks noGrp="1"/>
          </p:cNvSpPr>
          <p:nvPr>
            <p:ph idx="1"/>
          </p:nvPr>
        </p:nvSpPr>
        <p:spPr>
          <a:xfrm>
            <a:off x="457200" y="1785938"/>
            <a:ext cx="8229600" cy="4643437"/>
          </a:xfrm>
        </p:spPr>
        <p:txBody>
          <a:bodyPr>
            <a:noAutofit/>
          </a:bodyPr>
          <a:lstStyle/>
          <a:p>
            <a:pPr marL="0" indent="0" eaLnBrk="1" fontAlgn="auto" hangingPunct="1">
              <a:spcAft>
                <a:spcPts val="600"/>
              </a:spcAft>
              <a:buFont typeface="Wingdings 2"/>
              <a:buNone/>
              <a:defRPr/>
            </a:pPr>
            <a:r>
              <a:rPr lang="en-US" sz="2400" dirty="0" smtClean="0"/>
              <a:t>It is anticipated that the bulk of the data from the Multi</a:t>
            </a:r>
            <a:r>
              <a:rPr lang="en-US" sz="2400" dirty="0"/>
              <a:t>l</a:t>
            </a:r>
            <a:r>
              <a:rPr lang="en-US" sz="2400" dirty="0" smtClean="0"/>
              <a:t>ingual Literacy project will take one of the following formats:</a:t>
            </a:r>
          </a:p>
          <a:p>
            <a:pPr marL="457200" indent="-457200" eaLnBrk="1" fontAlgn="auto" hangingPunct="1">
              <a:spcAft>
                <a:spcPts val="0"/>
              </a:spcAft>
              <a:buFont typeface="+mj-lt"/>
              <a:buAutoNum type="arabicPeriod"/>
              <a:defRPr/>
            </a:pPr>
            <a:r>
              <a:rPr lang="en-US" sz="2400" dirty="0" smtClean="0"/>
              <a:t>Teacher reflective journals</a:t>
            </a:r>
          </a:p>
          <a:p>
            <a:pPr marL="457200" indent="-457200" eaLnBrk="1" fontAlgn="auto" hangingPunct="1">
              <a:spcAft>
                <a:spcPts val="0"/>
              </a:spcAft>
              <a:buFont typeface="+mj-lt"/>
              <a:buAutoNum type="arabicPeriod"/>
              <a:defRPr/>
            </a:pPr>
            <a:r>
              <a:rPr lang="en-US" sz="2400" dirty="0" smtClean="0"/>
              <a:t>Project evaluation: questionnaires and interviews</a:t>
            </a:r>
          </a:p>
          <a:p>
            <a:pPr marL="457200" indent="-457200" eaLnBrk="1" fontAlgn="auto" hangingPunct="1">
              <a:spcAft>
                <a:spcPts val="600"/>
              </a:spcAft>
              <a:buFont typeface="+mj-lt"/>
              <a:buAutoNum type="arabicPeriod"/>
              <a:defRPr/>
            </a:pPr>
            <a:r>
              <a:rPr lang="en-US" sz="2400" dirty="0" smtClean="0"/>
              <a:t>Teacher recording of lessons and associated artifacts</a:t>
            </a:r>
          </a:p>
          <a:p>
            <a:pPr marL="457200" indent="-457200" eaLnBrk="1" fontAlgn="auto" hangingPunct="1">
              <a:spcAft>
                <a:spcPts val="600"/>
              </a:spcAft>
              <a:buFont typeface="+mj-lt"/>
              <a:buAutoNum type="arabicPeriod"/>
              <a:defRPr/>
            </a:pPr>
            <a:r>
              <a:rPr lang="en-US" sz="2400" dirty="0" smtClean="0"/>
              <a:t>Student diagnostic assessments </a:t>
            </a:r>
          </a:p>
          <a:p>
            <a:pPr marL="457200" indent="-457200" eaLnBrk="1" fontAlgn="auto" hangingPunct="1">
              <a:spcAft>
                <a:spcPts val="600"/>
              </a:spcAft>
              <a:buFont typeface="Wingdings 2"/>
              <a:buNone/>
              <a:defRPr/>
            </a:pPr>
            <a:endParaRPr lang="en-US" sz="2400" dirty="0" smtClean="0"/>
          </a:p>
          <a:p>
            <a:pPr marL="457200" indent="-457200" eaLnBrk="1" fontAlgn="auto" hangingPunct="1">
              <a:spcAft>
                <a:spcPts val="0"/>
              </a:spcAft>
              <a:buFont typeface="Wingdings 2"/>
              <a:buNone/>
              <a:defRPr/>
            </a:pPr>
            <a:endParaRPr lang="en-US" sz="1700" dirty="0"/>
          </a:p>
        </p:txBody>
      </p:sp>
      <p:sp>
        <p:nvSpPr>
          <p:cNvPr id="4" name="Rectangle 3"/>
          <p:cNvSpPr/>
          <p:nvPr/>
        </p:nvSpPr>
        <p:spPr>
          <a:xfrm>
            <a:off x="3968506" y="60007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85728"/>
            <a:ext cx="8572560" cy="928694"/>
          </a:xfrm>
        </p:spPr>
        <p:txBody>
          <a:bodyPr/>
          <a:lstStyle/>
          <a:p>
            <a:pPr eaLnBrk="1" fontAlgn="auto" hangingPunct="1">
              <a:spcAft>
                <a:spcPts val="0"/>
              </a:spcAft>
              <a:defRPr/>
            </a:pPr>
            <a:r>
              <a:rPr lang="en-US" sz="3200" dirty="0" smtClean="0">
                <a:solidFill>
                  <a:schemeClr val="tx2">
                    <a:lumMod val="50000"/>
                  </a:schemeClr>
                </a:solidFill>
              </a:rPr>
              <a:t>Data Elicitation: </a:t>
            </a:r>
            <a:r>
              <a:rPr lang="en-US" sz="3200" cap="none" dirty="0" smtClean="0">
                <a:solidFill>
                  <a:schemeClr val="tx2">
                    <a:lumMod val="50000"/>
                  </a:schemeClr>
                </a:solidFill>
              </a:rPr>
              <a:t>supporting our conclusions</a:t>
            </a:r>
            <a:endParaRPr lang="en-US" sz="3200" dirty="0">
              <a:solidFill>
                <a:schemeClr val="tx2">
                  <a:lumMod val="50000"/>
                </a:schemeClr>
              </a:solidFill>
            </a:endParaRPr>
          </a:p>
        </p:txBody>
      </p:sp>
      <p:sp>
        <p:nvSpPr>
          <p:cNvPr id="3" name="Content Placeholder 2"/>
          <p:cNvSpPr>
            <a:spLocks noGrp="1"/>
          </p:cNvSpPr>
          <p:nvPr>
            <p:ph idx="1"/>
          </p:nvPr>
        </p:nvSpPr>
        <p:spPr>
          <a:xfrm>
            <a:off x="457200" y="1785938"/>
            <a:ext cx="8229600" cy="4538662"/>
          </a:xfrm>
        </p:spPr>
        <p:txBody>
          <a:bodyPr>
            <a:normAutofit/>
          </a:bodyPr>
          <a:lstStyle/>
          <a:p>
            <a:pPr marL="0" indent="0" eaLnBrk="1" fontAlgn="auto" hangingPunct="1">
              <a:spcAft>
                <a:spcPts val="1200"/>
              </a:spcAft>
              <a:buFont typeface="Wingdings 2"/>
              <a:buNone/>
              <a:defRPr/>
            </a:pPr>
            <a:r>
              <a:rPr lang="en-US" sz="2400" dirty="0" smtClean="0"/>
              <a:t>This PL project will yield three specific data sets for reporting and future planning:</a:t>
            </a:r>
          </a:p>
          <a:p>
            <a:pPr marL="457200" indent="-457200" eaLnBrk="1" fontAlgn="auto" hangingPunct="1">
              <a:spcAft>
                <a:spcPts val="0"/>
              </a:spcAft>
              <a:buFont typeface="+mj-lt"/>
              <a:buAutoNum type="arabicPeriod"/>
              <a:defRPr/>
            </a:pPr>
            <a:r>
              <a:rPr lang="en-US" sz="2400" dirty="0" smtClean="0"/>
              <a:t>Data from the transmission of the approach to the teachers</a:t>
            </a:r>
          </a:p>
          <a:p>
            <a:pPr marL="457200" indent="-457200" eaLnBrk="1" fontAlgn="auto" hangingPunct="1">
              <a:spcAft>
                <a:spcPts val="0"/>
              </a:spcAft>
              <a:buFont typeface="+mj-lt"/>
              <a:buAutoNum type="arabicPeriod"/>
              <a:defRPr/>
            </a:pPr>
            <a:r>
              <a:rPr lang="en-US" sz="2400" dirty="0" smtClean="0"/>
              <a:t>Implementational data from the classrooms</a:t>
            </a:r>
          </a:p>
          <a:p>
            <a:pPr marL="457200" indent="-457200" eaLnBrk="1" fontAlgn="auto" hangingPunct="1">
              <a:spcAft>
                <a:spcPts val="0"/>
              </a:spcAft>
              <a:buFont typeface="+mj-lt"/>
              <a:buAutoNum type="arabicPeriod"/>
              <a:defRPr/>
            </a:pPr>
            <a:r>
              <a:rPr lang="en-US" sz="2400" dirty="0" smtClean="0"/>
              <a:t>Descriptive data: student learning outcomes (distance travelled)</a:t>
            </a:r>
          </a:p>
          <a:p>
            <a:pPr eaLnBrk="1" fontAlgn="auto" hangingPunct="1">
              <a:spcAft>
                <a:spcPts val="0"/>
              </a:spcAft>
              <a:buFont typeface="Wingdings 2"/>
              <a:buNone/>
              <a:defRPr/>
            </a:pPr>
            <a:endParaRPr lang="en-US" sz="2400" dirty="0"/>
          </a:p>
        </p:txBody>
      </p:sp>
      <p:sp>
        <p:nvSpPr>
          <p:cNvPr id="4" name="Rectangle 3"/>
          <p:cNvSpPr/>
          <p:nvPr/>
        </p:nvSpPr>
        <p:spPr>
          <a:xfrm>
            <a:off x="4039944" y="60007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071570"/>
          </a:xfrm>
        </p:spPr>
        <p:txBody>
          <a:bodyPr/>
          <a:lstStyle/>
          <a:p>
            <a:pPr eaLnBrk="1" fontAlgn="auto" hangingPunct="1">
              <a:spcAft>
                <a:spcPts val="0"/>
              </a:spcAft>
              <a:defRPr/>
            </a:pPr>
            <a:r>
              <a:rPr lang="en-US" sz="3200" dirty="0" smtClean="0">
                <a:solidFill>
                  <a:schemeClr val="tx2">
                    <a:lumMod val="50000"/>
                  </a:schemeClr>
                </a:solidFill>
              </a:rPr>
              <a:t>Collecting data: sets 1 &amp; 2</a:t>
            </a:r>
            <a:endParaRPr lang="en-US" sz="3200" dirty="0">
              <a:solidFill>
                <a:schemeClr val="tx2">
                  <a:lumMod val="50000"/>
                </a:schemeClr>
              </a:solidFill>
            </a:endParaRPr>
          </a:p>
        </p:txBody>
      </p:sp>
      <p:graphicFrame>
        <p:nvGraphicFramePr>
          <p:cNvPr id="4" name="Content Placeholder 3"/>
          <p:cNvGraphicFramePr>
            <a:graphicFrameLocks noGrp="1"/>
          </p:cNvGraphicFramePr>
          <p:nvPr>
            <p:ph idx="1"/>
          </p:nvPr>
        </p:nvGraphicFramePr>
        <p:xfrm>
          <a:off x="-214346" y="1285860"/>
          <a:ext cx="8786874" cy="53578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428625" y="6500813"/>
            <a:ext cx="2928938" cy="215900"/>
          </a:xfrm>
          <a:prstGeom prst="rect">
            <a:avLst/>
          </a:prstGeom>
        </p:spPr>
        <p:txBody>
          <a:bodyPr>
            <a:spAutoFit/>
          </a:bodyPr>
          <a:lstStyle/>
          <a:p>
            <a:pPr fontAlgn="auto">
              <a:spcBef>
                <a:spcPts val="0"/>
              </a:spcBef>
              <a:spcAft>
                <a:spcPts val="0"/>
              </a:spcAft>
              <a:defRPr/>
            </a:pPr>
            <a:r>
              <a:rPr lang="en-US" sz="800" dirty="0" err="1">
                <a:solidFill>
                  <a:schemeClr val="bg2">
                    <a:lumMod val="10000"/>
                  </a:schemeClr>
                </a:solidFill>
                <a:latin typeface="+mn-lt"/>
              </a:rPr>
              <a:t>Parlett</a:t>
            </a:r>
            <a:r>
              <a:rPr lang="en-US" sz="800" dirty="0">
                <a:solidFill>
                  <a:schemeClr val="bg2">
                    <a:lumMod val="10000"/>
                  </a:schemeClr>
                </a:solidFill>
                <a:latin typeface="+mn-lt"/>
              </a:rPr>
              <a:t>, M &amp; Hamilton D (1976) in Brady &amp;  Kennedy  (2007)</a:t>
            </a:r>
          </a:p>
        </p:txBody>
      </p:sp>
      <p:sp>
        <p:nvSpPr>
          <p:cNvPr id="6" name="Rectangle 5"/>
          <p:cNvSpPr/>
          <p:nvPr/>
        </p:nvSpPr>
        <p:spPr>
          <a:xfrm>
            <a:off x="3571868" y="6642556"/>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214282" y="285728"/>
            <a:ext cx="8777318" cy="928694"/>
          </a:xfrm>
        </p:spPr>
        <p:txBody>
          <a:bodyPr/>
          <a:lstStyle/>
          <a:p>
            <a:pPr eaLnBrk="1" fontAlgn="auto" hangingPunct="1">
              <a:spcAft>
                <a:spcPts val="0"/>
              </a:spcAft>
              <a:defRPr/>
            </a:pPr>
            <a:r>
              <a:rPr lang="en-AU" sz="3200" dirty="0" smtClean="0">
                <a:solidFill>
                  <a:schemeClr val="tx2">
                    <a:lumMod val="50000"/>
                  </a:schemeClr>
                </a:solidFill>
              </a:rPr>
              <a:t>Collecting data: set 3 </a:t>
            </a:r>
            <a:endParaRPr lang="en-AU" sz="3200" dirty="0">
              <a:solidFill>
                <a:schemeClr val="tx2">
                  <a:lumMod val="50000"/>
                </a:schemeClr>
              </a:solidFill>
            </a:endParaRPr>
          </a:p>
        </p:txBody>
      </p:sp>
      <p:sp>
        <p:nvSpPr>
          <p:cNvPr id="90114" name="Rectangle 3"/>
          <p:cNvSpPr>
            <a:spLocks noGrp="1" noChangeArrowheads="1"/>
          </p:cNvSpPr>
          <p:nvPr>
            <p:ph type="body" idx="1"/>
          </p:nvPr>
        </p:nvSpPr>
        <p:spPr>
          <a:xfrm>
            <a:off x="142875" y="1571625"/>
            <a:ext cx="9001125" cy="5286375"/>
          </a:xfrm>
        </p:spPr>
        <p:txBody>
          <a:bodyPr/>
          <a:lstStyle/>
          <a:p>
            <a:pPr eaLnBrk="1" hangingPunct="1">
              <a:spcAft>
                <a:spcPts val="1200"/>
              </a:spcAft>
            </a:pPr>
            <a:r>
              <a:rPr lang="en-AU" sz="2400" smtClean="0"/>
              <a:t>Describe the conditions/procedures under which the students undertook the assessment (diagnostic); include purpose (baseline)</a:t>
            </a:r>
          </a:p>
          <a:p>
            <a:pPr eaLnBrk="1" hangingPunct="1">
              <a:spcAft>
                <a:spcPts val="1200"/>
              </a:spcAft>
            </a:pPr>
            <a:r>
              <a:rPr lang="en-AU" sz="2400" smtClean="0"/>
              <a:t>Describe the criteria (scoring) for each task; what did the student have to do to demonstrate that they have successfully acquired the target skill / knowledge?</a:t>
            </a:r>
          </a:p>
          <a:p>
            <a:pPr eaLnBrk="1" hangingPunct="1">
              <a:spcAft>
                <a:spcPts val="1200"/>
              </a:spcAft>
            </a:pPr>
            <a:r>
              <a:rPr lang="en-AU" sz="2400" smtClean="0"/>
              <a:t>Describe each task of your diagnostic; what information did you want to elicit? (Comments </a:t>
            </a:r>
            <a:r>
              <a:rPr lang="en-AU" sz="2400" smtClean="0">
                <a:sym typeface="Symbol" pitchFamily="18" charset="2"/>
              </a:rPr>
              <a:t></a:t>
            </a:r>
            <a:r>
              <a:rPr lang="en-AU" sz="2400" smtClean="0"/>
              <a:t> Task;   </a:t>
            </a:r>
            <a:r>
              <a:rPr lang="en-AU" sz="2400" smtClean="0">
                <a:sym typeface="Symbol" pitchFamily="18" charset="2"/>
              </a:rPr>
              <a:t>Q</a:t>
            </a:r>
            <a:r>
              <a:rPr lang="en-AU" sz="2400" smtClean="0"/>
              <a:t> Descriptions </a:t>
            </a:r>
            <a:r>
              <a:rPr lang="en-AU" sz="2400" smtClean="0">
                <a:sym typeface="Symbol" pitchFamily="18" charset="2"/>
              </a:rPr>
              <a:t> </a:t>
            </a:r>
            <a:r>
              <a:rPr lang="en-AU" sz="2400" smtClean="0"/>
              <a:t>Contents)</a:t>
            </a:r>
          </a:p>
          <a:p>
            <a:pPr eaLnBrk="1" hangingPunct="1">
              <a:spcAft>
                <a:spcPts val="1200"/>
              </a:spcAft>
            </a:pPr>
            <a:r>
              <a:rPr lang="en-AU" sz="2400" smtClean="0"/>
              <a:t>Collate your scores as the diagnostics were delivered; by class, year level or band (JP, MP, UP)</a:t>
            </a:r>
          </a:p>
        </p:txBody>
      </p:sp>
      <p:sp>
        <p:nvSpPr>
          <p:cNvPr id="4" name="Rectangle 3"/>
          <p:cNvSpPr/>
          <p:nvPr/>
        </p:nvSpPr>
        <p:spPr>
          <a:xfrm>
            <a:off x="3825630"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1000132"/>
          </a:xfrm>
        </p:spPr>
        <p:txBody>
          <a:bodyPr/>
          <a:lstStyle/>
          <a:p>
            <a:pPr eaLnBrk="1" fontAlgn="auto" hangingPunct="1">
              <a:spcAft>
                <a:spcPts val="0"/>
              </a:spcAft>
              <a:defRPr/>
            </a:pPr>
            <a:r>
              <a:rPr lang="en-US" sz="3200" dirty="0" smtClean="0">
                <a:solidFill>
                  <a:schemeClr val="tx2">
                    <a:lumMod val="50000"/>
                  </a:schemeClr>
                </a:solidFill>
              </a:rPr>
              <a:t>Achieving Validity: </a:t>
            </a:r>
            <a:r>
              <a:rPr lang="en-US" sz="3200" cap="none" dirty="0" smtClean="0">
                <a:solidFill>
                  <a:schemeClr val="tx2">
                    <a:lumMod val="50000"/>
                  </a:schemeClr>
                </a:solidFill>
              </a:rPr>
              <a:t>a yellow brick road</a:t>
            </a:r>
            <a:endParaRPr lang="en-US" sz="3200" cap="none" dirty="0">
              <a:solidFill>
                <a:schemeClr val="tx2">
                  <a:lumMod val="50000"/>
                </a:schemeClr>
              </a:solidFill>
            </a:endParaRPr>
          </a:p>
        </p:txBody>
      </p:sp>
      <p:sp>
        <p:nvSpPr>
          <p:cNvPr id="92162" name="Content Placeholder 2"/>
          <p:cNvSpPr>
            <a:spLocks noGrp="1"/>
          </p:cNvSpPr>
          <p:nvPr>
            <p:ph idx="1"/>
          </p:nvPr>
        </p:nvSpPr>
        <p:spPr>
          <a:xfrm>
            <a:off x="428625" y="1554163"/>
            <a:ext cx="8358188" cy="4525962"/>
          </a:xfrm>
        </p:spPr>
        <p:txBody>
          <a:bodyPr/>
          <a:lstStyle/>
          <a:p>
            <a:pPr algn="ctr" eaLnBrk="1" hangingPunct="1">
              <a:buFont typeface="Wingdings 2" pitchFamily="18" charset="2"/>
              <a:buNone/>
            </a:pPr>
            <a:r>
              <a:rPr lang="en-US" sz="3000" i="1" smtClean="0"/>
              <a:t>Validation is something that happens in and through one’s own experience. It is specific to time, place, people and situation. Generality lies in whether further action is informed, and whether readers are alerted to something they can test out in their own experience … Strong validation involves others replicating similar enquiry, coming to similar noticing, and seeking resonance in yet further colleagues.</a:t>
            </a:r>
          </a:p>
          <a:p>
            <a:pPr algn="r" eaLnBrk="1" hangingPunct="1">
              <a:buFont typeface="Wingdings 2" pitchFamily="18" charset="2"/>
              <a:buNone/>
            </a:pPr>
            <a:r>
              <a:rPr lang="en-US" sz="800" i="1" smtClean="0"/>
              <a:t>Mason, 2002, p.186</a:t>
            </a:r>
          </a:p>
        </p:txBody>
      </p:sp>
      <p:sp>
        <p:nvSpPr>
          <p:cNvPr id="4" name="Rectangle 3"/>
          <p:cNvSpPr/>
          <p:nvPr/>
        </p:nvSpPr>
        <p:spPr>
          <a:xfrm>
            <a:off x="3897068"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p:txBody>
          <a:bodyPr>
            <a:normAutofit fontScale="92500" lnSpcReduction="10000"/>
          </a:bodyPr>
          <a:lstStyle/>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eaLnBrk="1" fontAlgn="auto" hangingPunct="1">
              <a:spcAft>
                <a:spcPts val="0"/>
              </a:spcAft>
              <a:buFont typeface="Wingdings 2"/>
              <a:buChar char=""/>
              <a:defRPr/>
            </a:pPr>
            <a:endParaRPr lang="en-AU" dirty="0"/>
          </a:p>
          <a:p>
            <a:pPr algn="ctr" eaLnBrk="1" fontAlgn="auto" hangingPunct="1">
              <a:spcAft>
                <a:spcPts val="0"/>
              </a:spcAft>
              <a:buFontTx/>
              <a:buNone/>
              <a:defRPr/>
            </a:pPr>
            <a:endParaRPr lang="en-US" sz="1200" b="1" dirty="0">
              <a:cs typeface="Arial" pitchFamily="34" charset="0"/>
            </a:endParaRPr>
          </a:p>
          <a:p>
            <a:pPr algn="ctr" eaLnBrk="1" fontAlgn="auto" hangingPunct="1">
              <a:spcAft>
                <a:spcPts val="0"/>
              </a:spcAft>
              <a:buFontTx/>
              <a:buNone/>
              <a:defRPr/>
            </a:pPr>
            <a:endParaRPr lang="en-US" sz="1200" b="1" dirty="0">
              <a:cs typeface="Arial" pitchFamily="34" charset="0"/>
            </a:endParaRPr>
          </a:p>
          <a:p>
            <a:pPr algn="ctr" eaLnBrk="1" fontAlgn="auto" hangingPunct="1">
              <a:spcAft>
                <a:spcPts val="0"/>
              </a:spcAft>
              <a:buFontTx/>
              <a:buNone/>
              <a:defRPr/>
            </a:pPr>
            <a:r>
              <a:rPr lang="en-US" sz="800" b="1" dirty="0">
                <a:cs typeface="Arial" pitchFamily="34" charset="0"/>
              </a:rPr>
              <a:t>© Nielsen, 2007</a:t>
            </a:r>
            <a:endParaRPr lang="en-AU" sz="800" b="1" dirty="0">
              <a:cs typeface="Arial" pitchFamily="34" charset="0"/>
            </a:endParaRPr>
          </a:p>
          <a:p>
            <a:pPr algn="ctr" eaLnBrk="1" fontAlgn="auto" hangingPunct="1">
              <a:spcAft>
                <a:spcPts val="0"/>
              </a:spcAft>
              <a:buFontTx/>
              <a:buNone/>
              <a:defRPr/>
            </a:pPr>
            <a:endParaRPr lang="en-AU" sz="800" dirty="0"/>
          </a:p>
        </p:txBody>
      </p:sp>
      <p:pic>
        <p:nvPicPr>
          <p:cNvPr id="94211" name="Picture 4" descr="mso7D55A"/>
          <p:cNvPicPr>
            <a:picLocks noChangeAspect="1" noChangeArrowheads="1"/>
          </p:cNvPicPr>
          <p:nvPr/>
        </p:nvPicPr>
        <p:blipFill>
          <a:blip r:embed="rId3" cstate="print"/>
          <a:srcRect/>
          <a:stretch>
            <a:fillRect/>
          </a:stretch>
        </p:blipFill>
        <p:spPr bwMode="auto">
          <a:xfrm>
            <a:off x="1928813" y="142875"/>
            <a:ext cx="5572125" cy="6429375"/>
          </a:xfrm>
          <a:prstGeom prst="rect">
            <a:avLst/>
          </a:prstGeom>
          <a:noFill/>
          <a:ln w="9525">
            <a:noFill/>
            <a:miter lim="800000"/>
            <a:headEnd/>
            <a:tailEnd/>
          </a:ln>
        </p:spPr>
      </p:pic>
      <p:sp>
        <p:nvSpPr>
          <p:cNvPr id="5" name="Rectangle 4"/>
          <p:cNvSpPr/>
          <p:nvPr/>
        </p:nvSpPr>
        <p:spPr>
          <a:xfrm>
            <a:off x="3897068" y="6488668"/>
            <a:ext cx="1308692" cy="215444"/>
          </a:xfrm>
          <a:prstGeom prst="rect">
            <a:avLst/>
          </a:prstGeom>
        </p:spPr>
        <p:txBody>
          <a:bodyPr wrap="none">
            <a:spAutoFit/>
          </a:bodyPr>
          <a:lstStyle/>
          <a:p>
            <a:pPr marL="360363" indent="0" algn="ctr" eaLnBrk="1" fontAlgn="auto" hangingPunct="1">
              <a:spcAft>
                <a:spcPts val="0"/>
              </a:spcAft>
              <a:buFontTx/>
              <a:buNone/>
              <a:defRPr/>
            </a:pPr>
            <a:r>
              <a:rPr lang="en-US" sz="800" b="1" dirty="0" smtClean="0">
                <a:cs typeface="Arial" charset="0"/>
              </a:rPr>
              <a:t>© Nielsen, 2010</a:t>
            </a:r>
            <a:endParaRPr lang="en-AU" sz="800" b="1" dirty="0">
              <a:cs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406400" y="122238"/>
            <a:ext cx="8216900" cy="304800"/>
          </a:xfrm>
          <a:prstGeom prst="rect">
            <a:avLst/>
          </a:prstGeom>
          <a:noFill/>
          <a:ln w="9525">
            <a:noFill/>
            <a:miter lim="800000"/>
            <a:headEnd/>
            <a:tailEnd/>
          </a:ln>
          <a:effectLst/>
        </p:spPr>
        <p:txBody>
          <a:bodyPr wrap="none" anchor="ctr">
            <a:spAutoFit/>
          </a:bodyPr>
          <a:lstStyle/>
          <a:p>
            <a:pPr algn="ctr" fontAlgn="auto">
              <a:spcBef>
                <a:spcPts val="0"/>
              </a:spcBef>
              <a:spcAft>
                <a:spcPts val="0"/>
              </a:spcAft>
              <a:defRPr/>
            </a:pPr>
            <a:r>
              <a:rPr lang="en-AU" sz="1400" b="1" dirty="0">
                <a:latin typeface="Comic Sans MS" pitchFamily="66" charset="0"/>
                <a:ea typeface="SimSun" pitchFamily="2" charset="-122"/>
                <a:cs typeface="Arial" pitchFamily="34" charset="0"/>
              </a:rPr>
              <a:t>Spanish Language Diagnostic (Yrs 1-2) </a:t>
            </a:r>
            <a:r>
              <a:rPr lang="en-AU" sz="1400" b="1" dirty="0">
                <a:solidFill>
                  <a:schemeClr val="accent6"/>
                </a:solidFill>
                <a:latin typeface="Comic Sans MS" pitchFamily="66" charset="0"/>
                <a:ea typeface="SimSun" pitchFamily="2" charset="-122"/>
                <a:cs typeface="Arial" pitchFamily="34" charset="0"/>
              </a:rPr>
              <a:t>Feb 2005 </a:t>
            </a:r>
            <a:r>
              <a:rPr lang="en-AU" sz="1400" b="1" dirty="0">
                <a:latin typeface="Comic Sans MS" pitchFamily="66" charset="0"/>
                <a:ea typeface="SimSun" pitchFamily="2" charset="-122"/>
                <a:cs typeface="Arial" pitchFamily="34" charset="0"/>
              </a:rPr>
              <a:t>&amp; (Yrs 2-3) </a:t>
            </a:r>
            <a:r>
              <a:rPr lang="en-AU" sz="1400" b="1" dirty="0">
                <a:solidFill>
                  <a:schemeClr val="accent2"/>
                </a:solidFill>
                <a:latin typeface="Comic Sans MS" pitchFamily="66" charset="0"/>
                <a:ea typeface="SimSun" pitchFamily="2" charset="-122"/>
                <a:cs typeface="Arial" pitchFamily="34" charset="0"/>
              </a:rPr>
              <a:t>Feb 2006</a:t>
            </a:r>
            <a:r>
              <a:rPr lang="en-AU" sz="1400" b="1" dirty="0">
                <a:latin typeface="Comic Sans MS" pitchFamily="66" charset="0"/>
                <a:ea typeface="SimSun" pitchFamily="2" charset="-122"/>
                <a:cs typeface="Arial" pitchFamily="34" charset="0"/>
              </a:rPr>
              <a:t>: Distance Travelled</a:t>
            </a:r>
            <a:r>
              <a:rPr lang="en-AU" sz="1400" b="1" dirty="0">
                <a:latin typeface="Catchup" pitchFamily="2" charset="0"/>
                <a:ea typeface="SimSun" pitchFamily="2" charset="-122"/>
                <a:cs typeface="Arial" pitchFamily="34" charset="0"/>
              </a:rPr>
              <a:t> </a:t>
            </a:r>
            <a:endParaRPr lang="en-AU" dirty="0">
              <a:latin typeface="+mn-lt"/>
              <a:ea typeface="SimSun" pitchFamily="2" charset="-122"/>
              <a:cs typeface="Arial" pitchFamily="34" charset="0"/>
            </a:endParaRPr>
          </a:p>
        </p:txBody>
      </p:sp>
      <p:graphicFrame>
        <p:nvGraphicFramePr>
          <p:cNvPr id="74870" name="Group 118"/>
          <p:cNvGraphicFramePr>
            <a:graphicFrameLocks noGrp="1"/>
          </p:cNvGraphicFramePr>
          <p:nvPr/>
        </p:nvGraphicFramePr>
        <p:xfrm>
          <a:off x="179388" y="476250"/>
          <a:ext cx="8785225" cy="6048379"/>
        </p:xfrm>
        <a:graphic>
          <a:graphicData uri="http://schemas.openxmlformats.org/drawingml/2006/table">
            <a:tbl>
              <a:tblPr/>
              <a:tblGrid>
                <a:gridCol w="217487"/>
                <a:gridCol w="758825"/>
                <a:gridCol w="247650"/>
                <a:gridCol w="1168400"/>
                <a:gridCol w="1279525"/>
                <a:gridCol w="1441450"/>
                <a:gridCol w="1008063"/>
                <a:gridCol w="1471612"/>
                <a:gridCol w="1192213"/>
              </a:tblGrid>
              <a:tr h="342900">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grid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1000" b="1" i="0" u="none" strike="noStrike" cap="none" normalizeH="0" baseline="0" smtClean="0">
                          <a:ln>
                            <a:noFill/>
                          </a:ln>
                          <a:solidFill>
                            <a:schemeClr val="accent2"/>
                          </a:solidFill>
                          <a:effectLst/>
                          <a:latin typeface="Arial" pitchFamily="34" charset="0"/>
                        </a:rPr>
                        <a:t>COGNITIVE TASKS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FF66"/>
                          </a:solidFill>
                          <a:effectLst/>
                          <a:latin typeface="Arial" pitchFamily="34" charset="0"/>
                          <a:ea typeface="SimSun" pitchFamily="2" charset="-122"/>
                          <a:cs typeface="Arial" pitchFamily="34" charset="0"/>
                        </a:rPr>
                        <a:t>Q</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Avg per year level(s)</a:t>
                      </a:r>
                      <a:endParaRPr kumimoji="0" lang="en-AU" sz="900" b="0"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10">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C</a:t>
                      </a:r>
                      <a:endParaRPr kumimoji="0" lang="en-AU" sz="900" b="0" i="0" u="none" strike="noStrike" cap="none" normalizeH="0" baseline="0" smtClean="0">
                        <a:ln>
                          <a:noFill/>
                        </a:ln>
                        <a:solidFill>
                          <a:schemeClr val="accent2"/>
                        </a:solidFill>
                        <a:effectLst/>
                        <a:latin typeface="Times New Roman" pitchFamily="18" charset="0"/>
                        <a:ea typeface="SimSun" pitchFamily="2" charset="-122"/>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O</a:t>
                      </a:r>
                      <a:endParaRPr kumimoji="0" lang="en-AU" sz="900" b="0" i="0" u="none" strike="noStrike" cap="none" normalizeH="0" baseline="0" smtClean="0">
                        <a:ln>
                          <a:noFill/>
                        </a:ln>
                        <a:solidFill>
                          <a:schemeClr val="accent2"/>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rPr>
                        <a:t>N</a:t>
                      </a:r>
                      <a:endParaRPr kumimoji="0" lang="en-AU" sz="900" b="0" i="0" u="none" strike="noStrike" cap="none" normalizeH="0" baseline="0" smtClean="0">
                        <a:ln>
                          <a:noFill/>
                        </a:ln>
                        <a:solidFill>
                          <a:schemeClr val="accent2"/>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rPr>
                        <a:t>T</a:t>
                      </a:r>
                      <a:endParaRPr kumimoji="0" lang="en-AU" sz="900" b="0" i="0" u="none" strike="noStrike" cap="none" normalizeH="0" baseline="0" smtClean="0">
                        <a:ln>
                          <a:noFill/>
                        </a:ln>
                        <a:solidFill>
                          <a:schemeClr val="accent2"/>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rPr>
                        <a:t>E</a:t>
                      </a:r>
                      <a:endParaRPr kumimoji="0" lang="en-AU" sz="900" b="0" i="0" u="none" strike="noStrike" cap="none" normalizeH="0" baseline="0" smtClean="0">
                        <a:ln>
                          <a:noFill/>
                        </a:ln>
                        <a:solidFill>
                          <a:schemeClr val="accent2"/>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rPr>
                        <a:t>N</a:t>
                      </a:r>
                      <a:endParaRPr kumimoji="0" lang="en-AU" sz="900" b="0" i="0" u="none" strike="noStrike" cap="none" normalizeH="0" baseline="0" smtClean="0">
                        <a:ln>
                          <a:noFill/>
                        </a:ln>
                        <a:solidFill>
                          <a:schemeClr val="accent2"/>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rPr>
                        <a:t>T</a:t>
                      </a:r>
                      <a:endParaRPr kumimoji="0" lang="en-AU"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0C0C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Oral Comprehension</a:t>
                      </a:r>
                      <a:endParaRPr kumimoji="0" lang="en-AU" sz="900" b="0" i="0" u="none" strike="noStrike" cap="none" normalizeH="0" baseline="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err="1" smtClean="0">
                          <a:ln>
                            <a:noFill/>
                          </a:ln>
                          <a:solidFill>
                            <a:schemeClr val="tx1"/>
                          </a:solidFill>
                          <a:effectLst/>
                          <a:latin typeface="Arial" pitchFamily="34" charset="0"/>
                          <a:ea typeface="SimSun" pitchFamily="2" charset="-122"/>
                          <a:cs typeface="Arial" pitchFamily="34" charset="0"/>
                        </a:rPr>
                        <a:t>Grapho</a:t>
                      </a:r>
                      <a:r>
                        <a:rPr kumimoji="0" lang="en-AU" sz="900" b="1" i="0" u="none" strike="noStrike" cap="none" normalizeH="0" baseline="0" dirty="0" smtClean="0">
                          <a:ln>
                            <a:noFill/>
                          </a:ln>
                          <a:solidFill>
                            <a:schemeClr val="tx1"/>
                          </a:solidFill>
                          <a:effectLst/>
                          <a:latin typeface="Arial" pitchFamily="34" charset="0"/>
                          <a:ea typeface="SimSun" pitchFamily="2" charset="-122"/>
                          <a:cs typeface="Arial" pitchFamily="34" charset="0"/>
                        </a:rPr>
                        <a:t>-Phonological Correspondence.</a:t>
                      </a:r>
                      <a:endParaRPr kumimoji="0" lang="en-AU" sz="9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Word Knowledge – Translation.</a:t>
                      </a:r>
                      <a:endParaRPr kumimoji="0" lang="en-AU" sz="900" b="0" i="0" u="none" strike="noStrike" cap="none" normalizeH="0" baseline="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Recall of Vocabulary.</a:t>
                      </a:r>
                      <a:endParaRPr kumimoji="0" lang="en-AU" sz="900" b="0" i="0" u="none" strike="noStrike" cap="none" normalizeH="0" baseline="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Written Comprehension.</a:t>
                      </a:r>
                      <a:endParaRPr kumimoji="0" lang="en-AU" sz="900" b="0" i="0" u="none" strike="noStrike" cap="none" normalizeH="0" baseline="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tx1"/>
                          </a:solidFill>
                          <a:effectLst/>
                          <a:latin typeface="Arial" pitchFamily="34" charset="0"/>
                          <a:ea typeface="SimSun" pitchFamily="2" charset="-122"/>
                          <a:cs typeface="Arial" pitchFamily="34" charset="0"/>
                        </a:rPr>
                        <a:t>Written Comprehension and Written Composition.</a:t>
                      </a:r>
                      <a:endParaRPr kumimoji="0" lang="en-AU" sz="900" b="0" i="0" u="none" strike="noStrike" cap="none" normalizeH="0" baseline="0" smtClean="0">
                        <a:ln>
                          <a:noFill/>
                        </a:ln>
                        <a:solidFill>
                          <a:schemeClr val="tx1"/>
                        </a:solidFill>
                        <a:effectLst/>
                        <a:latin typeface="Arial" pitchFamily="34" charset="0"/>
                        <a:ea typeface="SimSun" pitchFamily="2" charset="-122"/>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6875">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FF66"/>
                          </a:solidFill>
                          <a:effectLst/>
                          <a:latin typeface="Arial" pitchFamily="34" charset="0"/>
                          <a:ea typeface="SimSun" pitchFamily="2" charset="-122"/>
                          <a:cs typeface="Arial" pitchFamily="34" charset="0"/>
                        </a:rPr>
                        <a:t>1</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Feb 2005</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4.66</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8463">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chemeClr val="accent2"/>
                          </a:solidFill>
                          <a:effectLst/>
                          <a:latin typeface="Arial" pitchFamily="34" charset="0"/>
                          <a:ea typeface="SimSun" pitchFamily="2" charset="-122"/>
                          <a:cs typeface="Arial" pitchFamily="34" charset="0"/>
                        </a:rPr>
                        <a:t>Feb 2006</a:t>
                      </a:r>
                      <a:endParaRPr kumimoji="0" lang="en-AU" sz="900" b="0" i="0" u="none" strike="noStrike" cap="none" normalizeH="0" baseline="0" dirty="0" smtClean="0">
                        <a:ln>
                          <a:noFill/>
                        </a:ln>
                        <a:solidFill>
                          <a:schemeClr val="accent2"/>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7.3</a:t>
                      </a:r>
                      <a:endParaRPr kumimoji="0" lang="en-AU" sz="900" b="0" i="0" u="none" strike="noStrike" cap="none" normalizeH="0" baseline="0" smtClean="0">
                        <a:ln>
                          <a:noFill/>
                        </a:ln>
                        <a:solidFill>
                          <a:schemeClr val="accent2"/>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7513">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Distance Travelled</a:t>
                      </a:r>
                      <a:endParaRPr kumimoji="0" lang="en-AU" sz="900" b="0" i="0" u="none" strike="noStrike" cap="none" normalizeH="0" baseline="0" dirty="0" smtClean="0">
                        <a:ln>
                          <a:noFill/>
                        </a:ln>
                        <a:solidFill>
                          <a:srgbClr val="00B050"/>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56.6</a:t>
                      </a:r>
                      <a:r>
                        <a:rPr kumimoji="0" lang="en-AU" sz="900" b="1" i="0" u="none" strike="noStrike" cap="none" normalizeH="0" baseline="0" dirty="0" smtClean="0">
                          <a:ln>
                            <a:noFill/>
                          </a:ln>
                          <a:solidFill>
                            <a:srgbClr val="FFFF66"/>
                          </a:solidFill>
                          <a:effectLst/>
                          <a:latin typeface="Arial" pitchFamily="34" charset="0"/>
                          <a:ea typeface="SimSun" pitchFamily="2" charset="-122"/>
                          <a:cs typeface="Arial" pitchFamily="34" charset="0"/>
                        </a:rPr>
                        <a:t>%</a:t>
                      </a:r>
                      <a:endParaRPr kumimoji="0" lang="en-AU" sz="900" b="0" i="0" u="none" strike="noStrike" cap="none" normalizeH="0" baseline="0" dirty="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1838">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FF66"/>
                          </a:solidFill>
                          <a:effectLst/>
                          <a:latin typeface="Arial" pitchFamily="34" charset="0"/>
                          <a:ea typeface="SimSun" pitchFamily="2" charset="-122"/>
                          <a:cs typeface="Arial" pitchFamily="34" charset="0"/>
                        </a:rPr>
                        <a:t>2</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Feb 2005</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3.6 / 36%</a:t>
                      </a:r>
                      <a:endParaRPr kumimoji="0" lang="en-AU" sz="900" b="0" i="0" u="none" strike="noStrike" cap="none" normalizeH="0" baseline="0" smtClean="0">
                        <a:ln>
                          <a:noFill/>
                        </a:ln>
                        <a:solidFill>
                          <a:srgbClr val="FFFF66"/>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(Matching 10 Spanish words with their English translation)</a:t>
                      </a:r>
                      <a:endParaRPr kumimoji="0" lang="en-AU"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0250">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Feb 2006</a:t>
                      </a:r>
                      <a:endParaRPr kumimoji="0" lang="en-AU" sz="900" b="0" i="0" u="none" strike="noStrike" cap="none" normalizeH="0" baseline="0" smtClean="0">
                        <a:ln>
                          <a:noFill/>
                        </a:ln>
                        <a:solidFill>
                          <a:schemeClr val="accent2"/>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7.3 / 73% </a:t>
                      </a:r>
                      <a:endParaRPr kumimoji="0" lang="en-AU" sz="900" b="0" i="0" u="none" strike="noStrike" cap="none" normalizeH="0" baseline="0" smtClean="0">
                        <a:ln>
                          <a:noFill/>
                        </a:ln>
                        <a:solidFill>
                          <a:schemeClr val="accent2"/>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(Matching 10 Spanish words with their English translation)</a:t>
                      </a:r>
                      <a:endParaRPr kumimoji="0" lang="en-AU"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7513">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Distance Travelled</a:t>
                      </a:r>
                      <a:endParaRPr kumimoji="0" lang="en-AU" sz="900" b="0" i="0" u="none" strike="noStrike" cap="none" normalizeH="0" baseline="0" dirty="0" smtClean="0">
                        <a:ln>
                          <a:noFill/>
                        </a:ln>
                        <a:solidFill>
                          <a:srgbClr val="00B050"/>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121%</a:t>
                      </a:r>
                      <a:endParaRPr kumimoji="0" lang="en-AU" sz="900" b="0" i="0" u="none" strike="noStrike" cap="none" normalizeH="0" baseline="0" dirty="0" smtClean="0">
                        <a:ln>
                          <a:noFill/>
                        </a:ln>
                        <a:solidFill>
                          <a:srgbClr val="00B050"/>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1838">
                <a:tc row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FF66"/>
                          </a:solidFill>
                          <a:effectLst/>
                          <a:latin typeface="Arial" pitchFamily="34" charset="0"/>
                          <a:ea typeface="SimSun" pitchFamily="2" charset="-122"/>
                          <a:cs typeface="Arial" pitchFamily="34" charset="0"/>
                        </a:rPr>
                        <a:t>3</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Feb 2005</a:t>
                      </a:r>
                      <a:endParaRPr kumimoji="0" lang="en-AU" sz="900" b="0" i="0" u="none" strike="noStrike" cap="none" normalizeH="0" baseline="0" smtClean="0">
                        <a:ln>
                          <a:noFill/>
                        </a:ln>
                        <a:solidFill>
                          <a:srgbClr val="FFFF66"/>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1.16 / 23%</a:t>
                      </a:r>
                      <a:endParaRPr kumimoji="0" lang="en-AU" sz="900" b="0" i="0" u="none" strike="noStrike" cap="none" normalizeH="0" baseline="0" smtClean="0">
                        <a:ln>
                          <a:noFill/>
                        </a:ln>
                        <a:solidFill>
                          <a:srgbClr val="FFFF66"/>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rgbClr val="FF0000"/>
                          </a:solidFill>
                          <a:effectLst/>
                          <a:latin typeface="Arial" pitchFamily="34" charset="0"/>
                          <a:ea typeface="SimSun" pitchFamily="2" charset="-122"/>
                          <a:cs typeface="Arial" pitchFamily="34" charset="0"/>
                        </a:rPr>
                        <a:t>(5 target words assessed on numbers and colours)</a:t>
                      </a:r>
                      <a:endParaRPr kumimoji="0" lang="en-AU"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1838">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Feb 2006</a:t>
                      </a:r>
                      <a:endParaRPr kumimoji="0" lang="en-AU" sz="900" b="0" i="0" u="none" strike="noStrike" cap="none" normalizeH="0" baseline="0" smtClean="0">
                        <a:ln>
                          <a:noFill/>
                        </a:ln>
                        <a:solidFill>
                          <a:schemeClr val="accent2"/>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4.3 / 85% </a:t>
                      </a:r>
                      <a:endParaRPr kumimoji="0" lang="en-AU" sz="900" b="0" i="0" u="none" strike="noStrike" cap="none" normalizeH="0" baseline="0" smtClean="0">
                        <a:ln>
                          <a:noFill/>
                        </a:ln>
                        <a:solidFill>
                          <a:schemeClr val="accent2"/>
                        </a:solidFill>
                        <a:effectLst/>
                        <a:latin typeface="Times New Roman" pitchFamily="18" charset="0"/>
                        <a:ea typeface="SimSun" pitchFamily="2" charset="-122"/>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sz="900" b="1" i="0" u="none" strike="noStrike" cap="none" normalizeH="0" baseline="0" smtClean="0">
                          <a:ln>
                            <a:noFill/>
                          </a:ln>
                          <a:solidFill>
                            <a:schemeClr val="accent2"/>
                          </a:solidFill>
                          <a:effectLst/>
                          <a:latin typeface="Arial" pitchFamily="34" charset="0"/>
                          <a:ea typeface="SimSun" pitchFamily="2" charset="-122"/>
                          <a:cs typeface="Arial" pitchFamily="34" charset="0"/>
                        </a:rPr>
                        <a:t>(5 target words assessed on numbers and colours)</a:t>
                      </a:r>
                      <a:endParaRPr kumimoji="0" lang="en-AU"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7513">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Distance Travelled</a:t>
                      </a:r>
                      <a:endParaRPr kumimoji="0" lang="en-AU" sz="900" b="0" i="0" u="none" strike="noStrike" cap="none" normalizeH="0" baseline="0" dirty="0" smtClean="0">
                        <a:ln>
                          <a:noFill/>
                        </a:ln>
                        <a:solidFill>
                          <a:srgbClr val="00B050"/>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chemeClr val="accent2"/>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AU" sz="900" b="1" i="0" u="none" strike="noStrike" cap="none" normalizeH="0" baseline="0" dirty="0" smtClean="0">
                          <a:ln>
                            <a:noFill/>
                          </a:ln>
                          <a:solidFill>
                            <a:srgbClr val="00B050"/>
                          </a:solidFill>
                          <a:effectLst/>
                          <a:latin typeface="Arial" pitchFamily="34" charset="0"/>
                          <a:ea typeface="SimSun" pitchFamily="2" charset="-122"/>
                          <a:cs typeface="Arial" pitchFamily="34" charset="0"/>
                        </a:rPr>
                        <a:t>270%</a:t>
                      </a:r>
                      <a:endParaRPr kumimoji="0" lang="en-AU" sz="900" b="0" i="0" u="none" strike="noStrike" cap="none" normalizeH="0" baseline="0" dirty="0" smtClean="0">
                        <a:ln>
                          <a:noFill/>
                        </a:ln>
                        <a:solidFill>
                          <a:srgbClr val="00B050"/>
                        </a:solidFill>
                        <a:effectLst/>
                        <a:latin typeface="Arial" pitchFamily="34" charset="0"/>
                        <a:ea typeface="SimSun" pitchFamily="2" charset="-122"/>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smtClean="0">
                        <a:ln>
                          <a:noFill/>
                        </a:ln>
                        <a:solidFill>
                          <a:srgbClr val="FFFF66"/>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96369" name="Rectangle 114"/>
          <p:cNvSpPr>
            <a:spLocks noChangeArrowheads="1"/>
          </p:cNvSpPr>
          <p:nvPr/>
        </p:nvSpPr>
        <p:spPr bwMode="auto">
          <a:xfrm>
            <a:off x="-57150" y="6735763"/>
            <a:ext cx="9144000" cy="0"/>
          </a:xfrm>
          <a:prstGeom prst="rect">
            <a:avLst/>
          </a:prstGeom>
          <a:noFill/>
          <a:ln w="9525">
            <a:noFill/>
            <a:miter lim="800000"/>
            <a:headEnd/>
            <a:tailEnd/>
          </a:ln>
        </p:spPr>
        <p:txBody>
          <a:bodyPr wrap="none" anchor="ctr">
            <a:spAutoFit/>
          </a:bodyPr>
          <a:lstStyle/>
          <a:p>
            <a:endParaRPr lang="en-US">
              <a:latin typeface="Cambria" pitchFamily="18" charset="0"/>
            </a:endParaRPr>
          </a:p>
        </p:txBody>
      </p:sp>
      <p:sp>
        <p:nvSpPr>
          <p:cNvPr id="96370" name="Rectangle 119"/>
          <p:cNvSpPr>
            <a:spLocks noChangeArrowheads="1"/>
          </p:cNvSpPr>
          <p:nvPr/>
        </p:nvSpPr>
        <p:spPr bwMode="auto">
          <a:xfrm>
            <a:off x="4428416" y="6656388"/>
            <a:ext cx="934871" cy="203133"/>
          </a:xfrm>
          <a:prstGeom prst="rect">
            <a:avLst/>
          </a:prstGeom>
          <a:noFill/>
          <a:ln w="9525">
            <a:noFill/>
            <a:miter lim="800000"/>
            <a:headEnd/>
            <a:tailEnd/>
          </a:ln>
        </p:spPr>
        <p:txBody>
          <a:bodyPr wrap="none">
            <a:spAutoFit/>
          </a:bodyPr>
          <a:lstStyle/>
          <a:p>
            <a:pPr algn="ctr">
              <a:lnSpc>
                <a:spcPct val="90000"/>
              </a:lnSpc>
              <a:spcBef>
                <a:spcPct val="20000"/>
              </a:spcBef>
            </a:pPr>
            <a:r>
              <a:rPr lang="en-US" sz="800" b="1" dirty="0">
                <a:solidFill>
                  <a:schemeClr val="bg2">
                    <a:lumMod val="10000"/>
                  </a:schemeClr>
                </a:solidFill>
                <a:latin typeface="Cambria" pitchFamily="18" charset="0"/>
              </a:rPr>
              <a:t>© Nielsen, </a:t>
            </a:r>
            <a:r>
              <a:rPr lang="en-US" sz="800" b="1" dirty="0" smtClean="0">
                <a:solidFill>
                  <a:schemeClr val="bg2">
                    <a:lumMod val="10000"/>
                  </a:schemeClr>
                </a:solidFill>
                <a:latin typeface="Cambria" pitchFamily="18" charset="0"/>
              </a:rPr>
              <a:t>2010</a:t>
            </a:r>
            <a:endParaRPr lang="en-AU" sz="800" b="1" dirty="0">
              <a:solidFill>
                <a:schemeClr val="bg2">
                  <a:lumMod val="10000"/>
                </a:schemeClr>
              </a:solidFill>
              <a:latin typeface="Cambria" pitchFamily="18"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2502</Words>
  <Application>Microsoft Macintosh PowerPoint</Application>
  <PresentationFormat>On-screen Show (4:3)</PresentationFormat>
  <Paragraphs>485</Paragraphs>
  <Slides>22</Slides>
  <Notes>22</Notes>
  <HiddenSlides>2</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Data Triangulation: evidence-based practice?</vt:lpstr>
      <vt:lpstr>A Case Study opportunity</vt:lpstr>
      <vt:lpstr>Obtaining data from the PL project</vt:lpstr>
      <vt:lpstr>Data Elicitation: supporting our conclusions</vt:lpstr>
      <vt:lpstr>Collecting data: sets 1 &amp; 2</vt:lpstr>
      <vt:lpstr>Collecting data: set 3 </vt:lpstr>
      <vt:lpstr>Achieving Validity: a yellow brick road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New discoveries from the bilingual brain across the life span: educational implications?</vt:lpstr>
      <vt:lpstr>Planning for the 12th March</vt:lpstr>
      <vt:lpstr>PowerPoint Presentation</vt:lpstr>
      <vt:lpstr>PowerPoint Presentation</vt:lpstr>
      <vt:lpstr>PowerPoint Presentation</vt:lpstr>
      <vt:lpstr>PowerPoint Presentation</vt:lpstr>
      <vt:lpstr>PowerPoint Presentation</vt:lpstr>
    </vt:vector>
  </TitlesOfParts>
  <Company>Acer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Triangulation: evidence-based practice?</dc:title>
  <dc:creator>Valued Acer Customer</dc:creator>
  <cp:lastModifiedBy>Peter Nielsen</cp:lastModifiedBy>
  <cp:revision>3</cp:revision>
  <dcterms:created xsi:type="dcterms:W3CDTF">2010-03-01T03:29:52Z</dcterms:created>
  <dcterms:modified xsi:type="dcterms:W3CDTF">2020-07-13T04:07:25Z</dcterms:modified>
</cp:coreProperties>
</file>